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4"/>
  </p:sldMasterIdLst>
  <p:notesMasterIdLst>
    <p:notesMasterId r:id="rId16"/>
  </p:notesMasterIdLst>
  <p:handoutMasterIdLst>
    <p:handoutMasterId r:id="rId17"/>
  </p:handoutMasterIdLst>
  <p:sldIdLst>
    <p:sldId id="420" r:id="rId5"/>
    <p:sldId id="421" r:id="rId6"/>
    <p:sldId id="433" r:id="rId7"/>
    <p:sldId id="425" r:id="rId8"/>
    <p:sldId id="417" r:id="rId9"/>
    <p:sldId id="418" r:id="rId10"/>
    <p:sldId id="419" r:id="rId11"/>
    <p:sldId id="415" r:id="rId12"/>
    <p:sldId id="427" r:id="rId13"/>
    <p:sldId id="431" r:id="rId14"/>
    <p:sldId id="432" r:id="rId15"/>
  </p:sldIdLst>
  <p:sldSz cx="9144000" cy="6858000" type="screen4x3"/>
  <p:notesSz cx="6797675" cy="9926638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95C414-DF83-454D-803C-72F01F56134E}" v="115" dt="2023-10-23T20:36:52.786"/>
  </p1510:revLst>
</p1510:revInfo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32" autoAdjust="0"/>
    <p:restoredTop sz="94711" autoAdjust="0"/>
  </p:normalViewPr>
  <p:slideViewPr>
    <p:cSldViewPr>
      <p:cViewPr varScale="1">
        <p:scale>
          <a:sx n="62" d="100"/>
          <a:sy n="62" d="100"/>
        </p:scale>
        <p:origin x="15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09"/>
        <p:guide pos="2122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dyrova, Zarrina GIZ TJ" userId="S::zarrina.kadyrova@giz.de::94a867f8-bcc6-4667-9fe4-654feab87ed7" providerId="AD" clId="Web-{C795C414-DF83-454D-803C-72F01F56134E}"/>
    <pc:docChg chg="addSld modSld">
      <pc:chgData name="Kadyrova, Zarrina GIZ TJ" userId="S::zarrina.kadyrova@giz.de::94a867f8-bcc6-4667-9fe4-654feab87ed7" providerId="AD" clId="Web-{C795C414-DF83-454D-803C-72F01F56134E}" dt="2023-10-23T20:36:52.786" v="114" actId="20577"/>
      <pc:docMkLst>
        <pc:docMk/>
      </pc:docMkLst>
      <pc:sldChg chg="addSp delSp modSp new">
        <pc:chgData name="Kadyrova, Zarrina GIZ TJ" userId="S::zarrina.kadyrova@giz.de::94a867f8-bcc6-4667-9fe4-654feab87ed7" providerId="AD" clId="Web-{C795C414-DF83-454D-803C-72F01F56134E}" dt="2023-10-23T20:36:52.786" v="114" actId="20577"/>
        <pc:sldMkLst>
          <pc:docMk/>
          <pc:sldMk cId="1103205777" sldId="433"/>
        </pc:sldMkLst>
        <pc:spChg chg="del">
          <ac:chgData name="Kadyrova, Zarrina GIZ TJ" userId="S::zarrina.kadyrova@giz.de::94a867f8-bcc6-4667-9fe4-654feab87ed7" providerId="AD" clId="Web-{C795C414-DF83-454D-803C-72F01F56134E}" dt="2023-10-23T20:32:19.481" v="9"/>
          <ac:spMkLst>
            <pc:docMk/>
            <pc:sldMk cId="1103205777" sldId="433"/>
            <ac:spMk id="2" creationId="{DD7F39FD-98D1-0594-A532-F6A0ED54BBD3}"/>
          </ac:spMkLst>
        </pc:spChg>
        <pc:spChg chg="add del mod">
          <ac:chgData name="Kadyrova, Zarrina GIZ TJ" userId="S::zarrina.kadyrova@giz.de::94a867f8-bcc6-4667-9fe4-654feab87ed7" providerId="AD" clId="Web-{C795C414-DF83-454D-803C-72F01F56134E}" dt="2023-10-23T20:36:52.786" v="114" actId="20577"/>
          <ac:spMkLst>
            <pc:docMk/>
            <pc:sldMk cId="1103205777" sldId="433"/>
            <ac:spMk id="3" creationId="{8FEFF3A1-DAC0-65E2-1A90-A149F1A9A780}"/>
          </ac:spMkLst>
        </pc:spChg>
        <pc:spChg chg="mod">
          <ac:chgData name="Kadyrova, Zarrina GIZ TJ" userId="S::zarrina.kadyrova@giz.de::94a867f8-bcc6-4667-9fe4-654feab87ed7" providerId="AD" clId="Web-{C795C414-DF83-454D-803C-72F01F56134E}" dt="2023-10-23T20:32:16.621" v="8" actId="20577"/>
          <ac:spMkLst>
            <pc:docMk/>
            <pc:sldMk cId="1103205777" sldId="433"/>
            <ac:spMk id="4" creationId="{C7B298F7-C796-3ED8-52F1-6CBD4B885EDF}"/>
          </ac:spMkLst>
        </pc:spChg>
        <pc:spChg chg="add del mod">
          <ac:chgData name="Kadyrova, Zarrina GIZ TJ" userId="S::zarrina.kadyrova@giz.de::94a867f8-bcc6-4667-9fe4-654feab87ed7" providerId="AD" clId="Web-{C795C414-DF83-454D-803C-72F01F56134E}" dt="2023-10-23T20:32:38.997" v="12"/>
          <ac:spMkLst>
            <pc:docMk/>
            <pc:sldMk cId="1103205777" sldId="433"/>
            <ac:spMk id="6" creationId="{A0187C73-4FCC-04E4-EF4A-5E8EC7446C2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561404699889525E-3"/>
          <c:y val="3.0745522648755762E-2"/>
          <c:w val="0.98096867837729951"/>
          <c:h val="0.743080594810165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 них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608-440B-8884-A12EEFFFFC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608-440B-8884-A12EEFFFFC2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608-440B-8884-A12EEFFFFC2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6608-440B-8884-A12EEFFFFC2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6608-440B-8884-A12EEFFFFC2E}"/>
              </c:ext>
            </c:extLst>
          </c:dPt>
          <c:dLbls>
            <c:dLbl>
              <c:idx val="0"/>
              <c:layout>
                <c:manualLayout>
                  <c:x val="2.9641897865689995E-3"/>
                  <c:y val="-6.574871565665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C1-40CD-AD62-7429068E71BD}"/>
                </c:ext>
              </c:extLst>
            </c:dLbl>
            <c:dLbl>
              <c:idx val="1"/>
              <c:layout>
                <c:manualLayout>
                  <c:x val="1.4820948932844453E-3"/>
                  <c:y val="-4.8215724814876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08-440B-8884-A12EEFFFFC2E}"/>
                </c:ext>
              </c:extLst>
            </c:dLbl>
            <c:dLbl>
              <c:idx val="2"/>
              <c:layout>
                <c:manualLayout>
                  <c:x val="5.4342851647172167E-17"/>
                  <c:y val="-9.6431449629753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08-440B-8884-A12EEFFFFC2E}"/>
                </c:ext>
              </c:extLst>
            </c:dLbl>
            <c:dLbl>
              <c:idx val="3"/>
              <c:layout>
                <c:manualLayout>
                  <c:x val="-7.4104744664224981E-3"/>
                  <c:y val="-0.10958119276108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08-440B-8884-A12EEFFFFC2E}"/>
                </c:ext>
              </c:extLst>
            </c:dLbl>
            <c:dLbl>
              <c:idx val="4"/>
              <c:layout>
                <c:manualLayout>
                  <c:x val="-1.0868570329434433E-16"/>
                  <c:y val="-7.013196336709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08-440B-8884-A12EEFFFFC2E}"/>
                </c:ext>
              </c:extLst>
            </c:dLbl>
            <c:dLbl>
              <c:idx val="5"/>
              <c:layout>
                <c:manualLayout>
                  <c:x val="1.4820948932844997E-3"/>
                  <c:y val="-5.259897252532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08-440B-8884-A12EEFFFFC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ВУЗ-ы РТ</c:v>
                </c:pt>
                <c:pt idx="1">
                  <c:v>Университеты</c:v>
                </c:pt>
                <c:pt idx="2">
                  <c:v>Институты</c:v>
                </c:pt>
                <c:pt idx="3">
                  <c:v>Консерватория</c:v>
                </c:pt>
                <c:pt idx="4">
                  <c:v>Филиалы</c:v>
                </c:pt>
                <c:pt idx="5">
                  <c:v>ВУЗ-ы силовых структур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</c:v>
                </c:pt>
                <c:pt idx="1">
                  <c:v>19</c:v>
                </c:pt>
                <c:pt idx="2">
                  <c:v>14</c:v>
                </c:pt>
                <c:pt idx="3">
                  <c:v>1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608-440B-8884-A12EEFFFF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6051232"/>
        <c:axId val="756050144"/>
        <c:axId val="0"/>
      </c:bar3DChart>
      <c:catAx>
        <c:axId val="756051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6050144"/>
        <c:crosses val="autoZero"/>
        <c:auto val="1"/>
        <c:lblAlgn val="ctr"/>
        <c:lblOffset val="100"/>
        <c:noMultiLvlLbl val="0"/>
      </c:catAx>
      <c:valAx>
        <c:axId val="756050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605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00183D56-00CF-4B67-AF1A-3584813E1D0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FCAAAF36-C193-49E8-8532-C9735E878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650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E18D90E2-2CC5-4EBD-864F-8F58FBE0A40C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1774D764-E791-4C99-96F0-B01BA3117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05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97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4D764-E791-4C99-96F0-B01BA3117A9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3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4D764-E791-4C99-96F0-B01BA3117A9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8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1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801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,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 descr="Ein Bild, das Kette enthält.&#10;&#10;Automatisch generierte Beschreibung">
            <a:extLst>
              <a:ext uri="{FF2B5EF4-FFF2-40B4-BE49-F238E27FC236}">
                <a16:creationId xmlns:a16="http://schemas.microsoft.com/office/drawing/2014/main" id="{82995FEF-F44E-4720-98FA-B2AE557B1183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3" b="26747"/>
          <a:stretch/>
        </p:blipFill>
        <p:spPr bwMode="gray">
          <a:xfrm>
            <a:off x="123136" y="165101"/>
            <a:ext cx="8893865" cy="4721860"/>
          </a:xfrm>
          <a:prstGeom prst="rect">
            <a:avLst/>
          </a:prstGeom>
        </p:spPr>
      </p:pic>
      <p:pic>
        <p:nvPicPr>
          <p:cNvPr id="18" name="Grafik 17" descr="Ein Bild, das Säge enthält.&#10;&#10;Automatisch generierte Beschreibung">
            <a:extLst>
              <a:ext uri="{FF2B5EF4-FFF2-40B4-BE49-F238E27FC236}">
                <a16:creationId xmlns:a16="http://schemas.microsoft.com/office/drawing/2014/main" id="{57A5703D-6864-419D-AAFF-48396C4B22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123135" y="846875"/>
            <a:ext cx="8895600" cy="4040085"/>
          </a:xfrm>
          <a:prstGeom prst="rect">
            <a:avLst/>
          </a:prstGeom>
        </p:spPr>
      </p:pic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9" y="2576053"/>
            <a:ext cx="7971711" cy="8925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colour GIZ key visual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9" y="3700611"/>
            <a:ext cx="7970837" cy="684803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This is the sub-line</a:t>
            </a:r>
          </a:p>
          <a:p>
            <a:pPr lvl="0"/>
            <a:r>
              <a:rPr lang="en-GB"/>
              <a:t>Project name | Date</a:t>
            </a:r>
            <a:endParaRPr lang="en-GB" dirty="0"/>
          </a:p>
        </p:txBody>
      </p:sp>
      <p:sp>
        <p:nvSpPr>
          <p:cNvPr id="13" name="Bar">
            <a:extLst>
              <a:ext uri="{FF2B5EF4-FFF2-40B4-BE49-F238E27FC236}">
                <a16:creationId xmlns:a16="http://schemas.microsoft.com/office/drawing/2014/main" id="{BD21318B-3022-42D5-AB5E-3CB62091D006}"/>
              </a:ext>
            </a:extLst>
          </p:cNvPr>
          <p:cNvSpPr/>
          <p:nvPr userDrawn="1"/>
        </p:nvSpPr>
        <p:spPr bwMode="gray">
          <a:xfrm>
            <a:off x="5369092" y="4886960"/>
            <a:ext cx="3647908" cy="29712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800" dirty="0" err="1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4" name="Gruppierung 3"/>
          <p:cNvGrpSpPr/>
          <p:nvPr userDrawn="1"/>
        </p:nvGrpSpPr>
        <p:grpSpPr>
          <a:xfrm>
            <a:off x="322383" y="5027839"/>
            <a:ext cx="3622112" cy="1745495"/>
            <a:chOff x="322383" y="3770879"/>
            <a:chExt cx="3622112" cy="1309121"/>
          </a:xfrm>
        </p:grpSpPr>
        <p:pic>
          <p:nvPicPr>
            <p:cNvPr id="14" name="Grafik 26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216" b="13598"/>
            <a:stretch/>
          </p:blipFill>
          <p:spPr>
            <a:xfrm>
              <a:off x="322383" y="3770879"/>
              <a:ext cx="2458365" cy="1309121"/>
            </a:xfrm>
            <a:prstGeom prst="rect">
              <a:avLst/>
            </a:prstGeom>
          </p:spPr>
        </p:pic>
        <p:pic>
          <p:nvPicPr>
            <p:cNvPr id="16" name="Grafik 7"/>
            <p:cNvPicPr>
              <a:picLocks noChangeAspect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15616" y="4329089"/>
              <a:ext cx="1228879" cy="51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2720368" y="4065588"/>
              <a:ext cx="972792" cy="161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Implemented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724956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,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5" y="167506"/>
            <a:ext cx="3490261" cy="5966593"/>
          </a:xfrm>
          <a:solidFill>
            <a:schemeClr val="bg2"/>
          </a:solidFill>
        </p:spPr>
        <p:txBody>
          <a:bodyPr tIns="1440000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361291"/>
            <a:ext cx="4839634" cy="47728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7EA27159-D449-4E61-9234-12331EF258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320283"/>
            <a:ext cx="4839634" cy="7207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F2015D-9762-47AA-9BD6-3FA6CCC0648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0DC7F6F-F5EA-41B6-BA59-091605C586C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AA5DDD-B7D2-44C4-84F6-785C251D3F3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84099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B4D731-BE5B-4897-9DEB-F69D5C64E26B}" type="datetimeFigureOut">
              <a:rPr lang="ru-RU" smtClean="0"/>
              <a:pPr>
                <a:defRPr/>
              </a:pPr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6BD50-76A9-48A7-8024-E8BB4731B7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75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7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99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36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4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64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4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26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E38A1-9087-4B49-A3D4-319A77DF9808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4AADB-1B70-428F-AC02-6AE0A474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83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E8844CF-EE31-4AFB-91E4-4B2E90E5DB91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99849" y="2306732"/>
            <a:ext cx="7971711" cy="867930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 в Республике Таджикистан: вызовы и перспективы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FE7759-2D9C-4F55-90D1-353B2E6885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700723" y="3246682"/>
            <a:ext cx="7970837" cy="1123384"/>
          </a:xfrm>
        </p:spPr>
        <p:txBody>
          <a:bodyPr/>
          <a:lstStyle/>
          <a:p>
            <a:r>
              <a:rPr lang="tg-Cyrl-TJ" i="1" dirty="0"/>
              <a:t>НИЁЗИ СИРОДЖИДДИН РАЖАББОКИ</a:t>
            </a:r>
            <a:br>
              <a:rPr lang="tg-Cyrl-TJ" i="1" dirty="0"/>
            </a:br>
            <a:r>
              <a:rPr lang="ru-RU" dirty="0"/>
              <a:t>2-ая региональная научно-практическая конференция «Региональные аспекты устойчивого развития профессионального образования: вызовы и перспективы»</a:t>
            </a:r>
            <a:endParaRPr lang="en-GB" dirty="0"/>
          </a:p>
          <a:p>
            <a:r>
              <a:rPr lang="en-GB" dirty="0"/>
              <a:t>2</a:t>
            </a:r>
            <a:r>
              <a:rPr lang="ru-RU" dirty="0"/>
              <a:t>4</a:t>
            </a:r>
            <a:r>
              <a:rPr lang="en-GB" dirty="0"/>
              <a:t>-2</a:t>
            </a:r>
            <a:r>
              <a:rPr lang="ru-RU" dirty="0"/>
              <a:t>5</a:t>
            </a:r>
            <a:r>
              <a:rPr lang="en-GB" dirty="0"/>
              <a:t> </a:t>
            </a:r>
            <a:r>
              <a:rPr lang="ru-RU" dirty="0"/>
              <a:t>октября</a:t>
            </a:r>
            <a:r>
              <a:rPr lang="en-GB" dirty="0"/>
              <a:t> 202</a:t>
            </a:r>
            <a:r>
              <a:rPr lang="ru-RU" dirty="0"/>
              <a:t>3</a:t>
            </a:r>
            <a:r>
              <a:rPr lang="en-GB" dirty="0"/>
              <a:t>, </a:t>
            </a:r>
            <a:r>
              <a:rPr lang="ru-RU" dirty="0"/>
              <a:t>Ташкент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52416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940C5-5227-46A7-BAEF-C14AA9DD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714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профессионального образования РТ</a:t>
            </a:r>
            <a:endParaRPr lang="de-DE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FFFF5A-9037-466C-BF31-3710EB205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052736"/>
            <a:ext cx="8568952" cy="512422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 на новые образовательные технологии с учётом новейших достижений в сферах науки, техники и технологии, основанные на компетентном подходе к обучению, использовании информационно-коммуникационных технологий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 образовательных учреждениях высшего профессионального образования специальных ресурсных информационных центров для лиц с ограниченными возможностями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дистанционных учебных программ для лиц с ограниченными возможностями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и дополнений в государственный классификатор специальностей с учётом потребностей рынка труда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дуального обучения 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9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9A082D-C72D-4468-992B-754FBB1BA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g-Cyrl-TJ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g-Cyrl-TJ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g-Cyrl-TJ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de-D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24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5" b="7675"/>
          <a:stretch>
            <a:fillRect/>
          </a:stretch>
        </p:blipFill>
        <p:spPr>
          <a:xfrm>
            <a:off x="5673726" y="1273175"/>
            <a:ext cx="3021013" cy="3416300"/>
          </a:xfrm>
        </p:spPr>
      </p:pic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02F2BC-FDF4-4BD4-A56D-7409400BA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234" y="1878218"/>
            <a:ext cx="5196468" cy="3579606"/>
          </a:xfrm>
        </p:spPr>
        <p:txBody>
          <a:bodyPr/>
          <a:lstStyle/>
          <a:p>
            <a:pPr marL="171450" indent="-171450" algn="just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НИЁЗИ СИРОДЖИДДИН РАЖАББОКИ</a:t>
            </a:r>
            <a:endParaRPr lang="en-GB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Образование: Высшее , кандидат технических наук</a:t>
            </a:r>
          </a:p>
          <a:p>
            <a:pPr marL="171450" indent="-171450" algn="just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работы: 11 лет </a:t>
            </a:r>
            <a:endParaRPr lang="en-GB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публикации: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 в Республике Таджикистан: вызовы и перспективы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работы: Министерство образования и науки Республики Таджикистан, начальник управления науки и инновации Министерства образования и науки Республики Таджикистан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8F1AA3-23D9-42BC-92BB-348AF2EB9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Спикер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401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FF3A1-DAC0-65E2-1A90-A149F1A9A7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9818" y="1361291"/>
            <a:ext cx="7942062" cy="47728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err="1">
                <a:latin typeface="Times New Roman"/>
                <a:ea typeface="Calibri"/>
                <a:cs typeface="Calibri"/>
              </a:rPr>
              <a:t>Н</a:t>
            </a:r>
            <a:r>
              <a:rPr lang="en-US" i="1" err="1">
                <a:latin typeface="Times New Roman"/>
                <a:ea typeface="Calibri"/>
                <a:cs typeface="Calibri"/>
              </a:rPr>
              <a:t>ачальное</a:t>
            </a:r>
            <a:r>
              <a:rPr lang="en-US" i="1" dirty="0">
                <a:latin typeface="Times New Roman"/>
                <a:ea typeface="Calibri"/>
                <a:cs typeface="Calibri"/>
              </a:rPr>
              <a:t> и </a:t>
            </a:r>
            <a:r>
              <a:rPr lang="en-US" i="1" err="1">
                <a:latin typeface="Times New Roman"/>
                <a:ea typeface="Calibri"/>
                <a:cs typeface="Calibri"/>
              </a:rPr>
              <a:t>среднее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профессиональное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образование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играет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весьма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важную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роль</a:t>
            </a:r>
            <a:r>
              <a:rPr lang="en-US" i="1" dirty="0">
                <a:latin typeface="Times New Roman"/>
                <a:ea typeface="Calibri"/>
                <a:cs typeface="Calibri"/>
              </a:rPr>
              <a:t> в </a:t>
            </a:r>
            <a:r>
              <a:rPr lang="en-US" i="1" err="1">
                <a:latin typeface="Times New Roman"/>
                <a:ea typeface="Calibri"/>
                <a:cs typeface="Calibri"/>
              </a:rPr>
              <a:t>подготовке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рабочих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кадров</a:t>
            </a:r>
            <a:r>
              <a:rPr lang="en-US" i="1" dirty="0">
                <a:latin typeface="Times New Roman"/>
                <a:ea typeface="Calibri"/>
                <a:cs typeface="Calibri"/>
              </a:rPr>
              <a:t>, </a:t>
            </a:r>
            <a:r>
              <a:rPr lang="en-US" i="1" err="1">
                <a:latin typeface="Times New Roman"/>
                <a:ea typeface="Calibri"/>
                <a:cs typeface="Calibri"/>
              </a:rPr>
              <a:t>поскольку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развитие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отраслей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национальной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экономики</a:t>
            </a:r>
            <a:r>
              <a:rPr lang="en-US" i="1" dirty="0">
                <a:latin typeface="Times New Roman"/>
                <a:ea typeface="Calibri"/>
                <a:cs typeface="Calibri"/>
              </a:rPr>
              <a:t>, </a:t>
            </a:r>
            <a:r>
              <a:rPr lang="en-US" i="1" err="1">
                <a:latin typeface="Times New Roman"/>
                <a:ea typeface="Calibri"/>
                <a:cs typeface="Calibri"/>
              </a:rPr>
              <a:t>обеспечение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государственных</a:t>
            </a:r>
            <a:r>
              <a:rPr lang="en-US" i="1" dirty="0">
                <a:latin typeface="Times New Roman"/>
                <a:ea typeface="Calibri"/>
                <a:cs typeface="Calibri"/>
              </a:rPr>
              <a:t> и </a:t>
            </a:r>
            <a:r>
              <a:rPr lang="en-US" i="1" err="1">
                <a:latin typeface="Times New Roman"/>
                <a:ea typeface="Calibri"/>
                <a:cs typeface="Calibri"/>
              </a:rPr>
              <a:t>негосударственных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предприятий</a:t>
            </a:r>
            <a:r>
              <a:rPr lang="en-US" i="1" dirty="0">
                <a:latin typeface="Times New Roman"/>
                <a:ea typeface="Calibri"/>
                <a:cs typeface="Calibri"/>
              </a:rPr>
              <a:t>, </a:t>
            </a:r>
            <a:r>
              <a:rPr lang="en-US" i="1" err="1">
                <a:latin typeface="Times New Roman"/>
                <a:ea typeface="Calibri"/>
                <a:cs typeface="Calibri"/>
              </a:rPr>
              <a:t>учреждений</a:t>
            </a:r>
            <a:r>
              <a:rPr lang="en-US" i="1" dirty="0">
                <a:latin typeface="Times New Roman"/>
                <a:ea typeface="Calibri"/>
                <a:cs typeface="Calibri"/>
              </a:rPr>
              <a:t> и </a:t>
            </a:r>
            <a:r>
              <a:rPr lang="en-US" i="1" err="1">
                <a:latin typeface="Times New Roman"/>
                <a:ea typeface="Calibri"/>
                <a:cs typeface="Calibri"/>
              </a:rPr>
              <a:t>организаций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профессионалами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ставит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перед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ними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новые</a:t>
            </a:r>
            <a:r>
              <a:rPr lang="en-US" i="1" dirty="0"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latin typeface="Times New Roman"/>
                <a:ea typeface="Calibri"/>
                <a:cs typeface="Calibri"/>
              </a:rPr>
              <a:t>задачи</a:t>
            </a:r>
            <a:r>
              <a:rPr lang="en-US" i="1" dirty="0">
                <a:latin typeface="Times New Roman"/>
                <a:ea typeface="Calibri"/>
                <a:cs typeface="Calibri"/>
              </a:rPr>
              <a:t>.</a:t>
            </a:r>
          </a:p>
          <a:p>
            <a:pPr marL="0" indent="1657350">
              <a:buNone/>
            </a:pPr>
            <a:endParaRPr lang="en-US" i="1" dirty="0">
              <a:latin typeface="Times New Roman"/>
              <a:ea typeface="Calibri"/>
              <a:cs typeface="Calibri"/>
            </a:endParaRPr>
          </a:p>
          <a:p>
            <a:pPr marL="0" indent="1657350">
              <a:buNone/>
            </a:pP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Из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 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выступления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 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Президента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Республики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Таджикиситан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, 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Лидера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нации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, 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уважаемого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Эмомали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Рахмона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 в 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День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 </a:t>
            </a:r>
            <a:r>
              <a:rPr lang="en-US" i="1" err="1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знаний</a:t>
            </a:r>
            <a:r>
              <a:rPr lang="en-US" i="1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 (01.09.2023)</a:t>
            </a:r>
            <a:endParaRPr lang="en-US">
              <a:solidFill>
                <a:srgbClr val="00206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Times New Roman"/>
              <a:ea typeface="Calibri"/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B298F7-C796-3ED8-52F1-6CBD4B88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endParaRPr lang="en-US" sz="2800" dirty="0">
              <a:ea typeface="Calibri Light"/>
              <a:cs typeface="Calibri Light"/>
            </a:endParaRPr>
          </a:p>
          <a:p>
            <a:endParaRPr lang="en-US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320577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69428" y="56258"/>
            <a:ext cx="8709683" cy="990802"/>
          </a:xfrm>
        </p:spPr>
        <p:txBody>
          <a:bodyPr>
            <a:normAutofit/>
          </a:bodyPr>
          <a:lstStyle/>
          <a:p>
            <a:pPr defTabSz="834714"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системы образования  в Республике Таджикистан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195" name="Содержимое 3"/>
          <p:cNvGrpSpPr>
            <a:grpSpLocks noGrp="1"/>
          </p:cNvGrpSpPr>
          <p:nvPr/>
        </p:nvGrpSpPr>
        <p:grpSpPr bwMode="auto">
          <a:xfrm>
            <a:off x="195396" y="1258529"/>
            <a:ext cx="8948604" cy="5076977"/>
            <a:chOff x="928662" y="1500174"/>
            <a:chExt cx="6804854" cy="4992768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732692" y="1500174"/>
              <a:ext cx="4462404" cy="35584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Докторантура</a:t>
              </a:r>
              <a:endParaRPr lang="ru-RU" sz="3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732692" y="1844127"/>
              <a:ext cx="4467769" cy="355847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79646"/>
                </a:gs>
                <a:gs pos="100000">
                  <a:srgbClr val="FABF8F"/>
                </a:gs>
              </a:gsLst>
              <a:lin ang="5400000" scaled="1"/>
            </a:gradFill>
            <a:ln w="12700">
              <a:solidFill>
                <a:srgbClr val="F7964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/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Аспирантура </a:t>
              </a:r>
              <a:endParaRPr lang="ru-RU" sz="3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732692" y="2187772"/>
              <a:ext cx="4462404" cy="35683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Магистратура</a:t>
              </a:r>
              <a:endParaRPr lang="ru-RU" sz="3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196629" y="1500174"/>
              <a:ext cx="1467795" cy="10457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Послевузовское </a:t>
              </a: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Послевузовское образование</a:t>
              </a:r>
            </a:p>
            <a:p>
              <a:pPr algn="ctr" defTabSz="834714">
                <a:spcAft>
                  <a:spcPts val="943"/>
                </a:spcAft>
                <a:defRPr/>
              </a:pPr>
              <a:endParaRPr lang="ru-RU" sz="32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732692" y="4097167"/>
              <a:ext cx="4456272" cy="355848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Общее среднее образование </a:t>
              </a:r>
              <a:endParaRPr lang="ru-RU" sz="3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732692" y="4433190"/>
              <a:ext cx="4456272" cy="354856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79646"/>
                </a:gs>
                <a:gs pos="100000">
                  <a:srgbClr val="FABF8F"/>
                </a:gs>
              </a:gsLst>
              <a:lin ang="5400000" scaled="1"/>
            </a:gradFill>
            <a:ln w="12700">
              <a:solidFill>
                <a:srgbClr val="F7964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/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Общее основное образование </a:t>
              </a:r>
            </a:p>
            <a:p>
              <a:pPr algn="ctr" defTabSz="834714">
                <a:defRPr/>
              </a:pP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732692" y="4785072"/>
              <a:ext cx="4456272" cy="357830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Начальная школа</a:t>
              </a:r>
              <a:endParaRPr lang="ru-RU" sz="3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732692" y="5135964"/>
              <a:ext cx="4456272" cy="609600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8064A2"/>
                </a:gs>
                <a:gs pos="100000">
                  <a:srgbClr val="B2A1C7"/>
                </a:gs>
              </a:gsLst>
              <a:lin ang="5400000" scaled="1"/>
            </a:gradFill>
            <a:ln w="12700">
              <a:solidFill>
                <a:srgbClr val="8064A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Детский сад</a:t>
              </a:r>
              <a:endParaRPr lang="ru-RU" sz="3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4" name="AutoShape 13"/>
            <p:cNvSpPr>
              <a:spLocks noChangeArrowheads="1"/>
            </p:cNvSpPr>
            <p:nvPr/>
          </p:nvSpPr>
          <p:spPr bwMode="auto">
            <a:xfrm>
              <a:off x="5504544" y="4763957"/>
              <a:ext cx="234541" cy="315207"/>
            </a:xfrm>
            <a:prstGeom prst="upArrow">
              <a:avLst>
                <a:gd name="adj1" fmla="val 50000"/>
                <a:gd name="adj2" fmla="val 33741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000000"/>
                </a:gs>
                <a:gs pos="100000">
                  <a:srgbClr val="666666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/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05" name="AutoShape 14"/>
            <p:cNvSpPr>
              <a:spLocks noChangeArrowheads="1"/>
            </p:cNvSpPr>
            <p:nvPr/>
          </p:nvSpPr>
          <p:spPr bwMode="auto">
            <a:xfrm>
              <a:off x="2180312" y="4782358"/>
              <a:ext cx="233008" cy="318181"/>
            </a:xfrm>
            <a:prstGeom prst="upArrow">
              <a:avLst>
                <a:gd name="adj1" fmla="val 50000"/>
                <a:gd name="adj2" fmla="val 33740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000000"/>
                </a:gs>
                <a:gs pos="100000">
                  <a:srgbClr val="666666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/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06" name="AutoShape 15"/>
            <p:cNvSpPr>
              <a:spLocks noChangeArrowheads="1"/>
            </p:cNvSpPr>
            <p:nvPr/>
          </p:nvSpPr>
          <p:spPr bwMode="auto">
            <a:xfrm>
              <a:off x="5522899" y="4286490"/>
              <a:ext cx="234541" cy="315207"/>
            </a:xfrm>
            <a:prstGeom prst="upArrow">
              <a:avLst>
                <a:gd name="adj1" fmla="val 50000"/>
                <a:gd name="adj2" fmla="val 33741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07" name="AutoShape 16"/>
            <p:cNvSpPr>
              <a:spLocks noChangeArrowheads="1"/>
            </p:cNvSpPr>
            <p:nvPr/>
          </p:nvSpPr>
          <p:spPr bwMode="auto">
            <a:xfrm>
              <a:off x="5230107" y="3719018"/>
              <a:ext cx="233008" cy="471820"/>
            </a:xfrm>
            <a:prstGeom prst="upArrow">
              <a:avLst>
                <a:gd name="adj1" fmla="val 50000"/>
                <a:gd name="adj2" fmla="val 50538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08" name="AutoShape 17"/>
            <p:cNvSpPr>
              <a:spLocks noChangeArrowheads="1"/>
            </p:cNvSpPr>
            <p:nvPr/>
          </p:nvSpPr>
          <p:spPr bwMode="auto">
            <a:xfrm>
              <a:off x="2289181" y="3745007"/>
              <a:ext cx="234541" cy="471820"/>
            </a:xfrm>
            <a:prstGeom prst="upArrow">
              <a:avLst>
                <a:gd name="adj1" fmla="val 50000"/>
                <a:gd name="adj2" fmla="val 50543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09" name="AutoShape 18"/>
            <p:cNvSpPr>
              <a:spLocks noChangeArrowheads="1"/>
            </p:cNvSpPr>
            <p:nvPr/>
          </p:nvSpPr>
          <p:spPr bwMode="auto">
            <a:xfrm>
              <a:off x="2967479" y="3238771"/>
              <a:ext cx="365608" cy="232937"/>
            </a:xfrm>
            <a:prstGeom prst="rightArrow">
              <a:avLst>
                <a:gd name="adj1" fmla="val 50000"/>
                <a:gd name="adj2" fmla="val 39021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0" name="AutoShape 19"/>
            <p:cNvSpPr>
              <a:spLocks noChangeArrowheads="1"/>
            </p:cNvSpPr>
            <p:nvPr/>
          </p:nvSpPr>
          <p:spPr bwMode="auto">
            <a:xfrm rot="10800000">
              <a:off x="4627659" y="3212009"/>
              <a:ext cx="332649" cy="233928"/>
            </a:xfrm>
            <a:prstGeom prst="rightArrow">
              <a:avLst>
                <a:gd name="adj1" fmla="val 50000"/>
                <a:gd name="adj2" fmla="val 35366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1" name="AutoShape 20"/>
            <p:cNvSpPr>
              <a:spLocks noChangeArrowheads="1"/>
            </p:cNvSpPr>
            <p:nvPr/>
          </p:nvSpPr>
          <p:spPr bwMode="auto">
            <a:xfrm>
              <a:off x="3825929" y="3704644"/>
              <a:ext cx="235307" cy="471820"/>
            </a:xfrm>
            <a:prstGeom prst="upArrow">
              <a:avLst>
                <a:gd name="adj1" fmla="val 50000"/>
                <a:gd name="adj2" fmla="val 50546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2" name="AutoShape 21"/>
            <p:cNvSpPr>
              <a:spLocks noChangeArrowheads="1"/>
            </p:cNvSpPr>
            <p:nvPr/>
          </p:nvSpPr>
          <p:spPr bwMode="auto">
            <a:xfrm>
              <a:off x="1946538" y="2048318"/>
              <a:ext cx="233774" cy="318181"/>
            </a:xfrm>
            <a:prstGeom prst="upArrow">
              <a:avLst>
                <a:gd name="adj1" fmla="val 50000"/>
                <a:gd name="adj2" fmla="val 33737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3" name="AutoShape 22"/>
            <p:cNvSpPr>
              <a:spLocks noChangeArrowheads="1"/>
            </p:cNvSpPr>
            <p:nvPr/>
          </p:nvSpPr>
          <p:spPr bwMode="auto">
            <a:xfrm>
              <a:off x="5588050" y="1711304"/>
              <a:ext cx="234541" cy="315207"/>
            </a:xfrm>
            <a:prstGeom prst="upArrow">
              <a:avLst>
                <a:gd name="adj1" fmla="val 50000"/>
                <a:gd name="adj2" fmla="val 33741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6143742" y="2545910"/>
              <a:ext cx="1589774" cy="115873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endParaRPr lang="ru-RU" sz="20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Профессиональное образование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6167503" y="3764117"/>
              <a:ext cx="1467795" cy="13787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endParaRPr lang="ru-RU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Общее среднее образование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6167503" y="5107219"/>
              <a:ext cx="1469328" cy="60365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Дошкольное образование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1732692" y="2859825"/>
              <a:ext cx="1353591" cy="891105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defRPr/>
              </a:pPr>
              <a:endParaRPr lang="ru-RU" sz="10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defTabSz="834714">
                <a:defRPr/>
              </a:pPr>
              <a:r>
                <a:rPr lang="ru-RU" sz="1400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Начальное профессиональное образование</a:t>
              </a: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3333087" y="2968169"/>
              <a:ext cx="1296872" cy="736475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defRPr/>
              </a:pPr>
              <a:r>
                <a:rPr lang="ru-RU" sz="1400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Высшее профессиональное образование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4871396" y="2886887"/>
              <a:ext cx="1266214" cy="826678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defRPr/>
              </a:pPr>
              <a:endParaRPr lang="ru-RU" sz="8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defTabSz="834714">
                <a:defRPr/>
              </a:pPr>
              <a:r>
                <a:rPr lang="ru-RU" sz="1400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Среднее профессиональное образование</a:t>
              </a:r>
              <a:endParaRPr lang="ru-RU" sz="3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0" name="Text Box 29"/>
            <p:cNvSpPr txBox="1">
              <a:spLocks noChangeArrowheads="1"/>
            </p:cNvSpPr>
            <p:nvPr/>
          </p:nvSpPr>
          <p:spPr bwMode="auto">
            <a:xfrm>
              <a:off x="928662" y="1500174"/>
              <a:ext cx="643838" cy="10457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945"/>
                </a:spcAft>
              </a:pPr>
              <a:endParaRPr lang="ru-RU" altLang="ru-RU" sz="1143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945"/>
                </a:spcAft>
              </a:pPr>
              <a:r>
                <a:rPr lang="ru-RU" altLang="ru-RU" sz="1905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altLang="ru-RU" sz="26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928662" y="2545910"/>
              <a:ext cx="643838" cy="115873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endParaRPr lang="ru-RU" sz="1143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34714">
                <a:spcAft>
                  <a:spcPts val="943"/>
                </a:spcAft>
                <a:defRPr/>
              </a:pPr>
              <a:r>
                <a:rPr lang="ru-RU" sz="1905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667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928662" y="3704644"/>
              <a:ext cx="629275" cy="143825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endParaRPr lang="ru-RU" sz="1143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34714">
                <a:spcAft>
                  <a:spcPts val="943"/>
                </a:spcAft>
                <a:defRPr/>
              </a:pPr>
              <a:r>
                <a:rPr lang="ru-RU" sz="1905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667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928662" y="5142902"/>
              <a:ext cx="804030" cy="60266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endParaRPr lang="ru-RU" sz="381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34714">
                <a:spcAft>
                  <a:spcPts val="943"/>
                </a:spcAft>
                <a:defRPr/>
              </a:pPr>
              <a:r>
                <a:rPr lang="ru-RU" sz="1905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 algn="ctr" defTabSz="834714">
                <a:defRPr/>
              </a:pPr>
              <a:endParaRPr lang="ru-RU" sz="2286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4" name="AutoShape 33"/>
            <p:cNvSpPr>
              <a:spLocks noChangeArrowheads="1"/>
            </p:cNvSpPr>
            <p:nvPr/>
          </p:nvSpPr>
          <p:spPr bwMode="auto">
            <a:xfrm>
              <a:off x="3825929" y="2543927"/>
              <a:ext cx="235307" cy="444066"/>
            </a:xfrm>
            <a:prstGeom prst="upArrow">
              <a:avLst>
                <a:gd name="adj1" fmla="val 50000"/>
                <a:gd name="adj2" fmla="val 64232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5" name="AutoShape 34"/>
            <p:cNvSpPr>
              <a:spLocks noChangeArrowheads="1"/>
            </p:cNvSpPr>
            <p:nvPr/>
          </p:nvSpPr>
          <p:spPr bwMode="auto">
            <a:xfrm rot="5400000">
              <a:off x="1191180" y="5893215"/>
              <a:ext cx="263664" cy="571022"/>
            </a:xfrm>
            <a:prstGeom prst="upArrow">
              <a:avLst>
                <a:gd name="adj1" fmla="val 50000"/>
                <a:gd name="adj2" fmla="val 33739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1634584" y="6029052"/>
              <a:ext cx="2365335" cy="4638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неформальное обучение</a:t>
              </a:r>
              <a:endParaRPr lang="ru-RU" sz="3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7" name="AutoShape 36"/>
            <p:cNvSpPr>
              <a:spLocks noChangeArrowheads="1"/>
            </p:cNvSpPr>
            <p:nvPr/>
          </p:nvSpPr>
          <p:spPr bwMode="auto">
            <a:xfrm rot="5400000">
              <a:off x="4523420" y="5928856"/>
              <a:ext cx="263664" cy="499740"/>
            </a:xfrm>
            <a:prstGeom prst="upArrow">
              <a:avLst>
                <a:gd name="adj1" fmla="val 50000"/>
                <a:gd name="adj2" fmla="val 33739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000000"/>
                </a:gs>
                <a:gs pos="100000">
                  <a:srgbClr val="666666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/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4967207" y="6030043"/>
              <a:ext cx="2364568" cy="4628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834714">
                <a:spcAft>
                  <a:spcPts val="943"/>
                </a:spcAft>
                <a:defRPr/>
              </a:pPr>
              <a:r>
                <a:rPr lang="ru-RU" b="1" dirty="0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Обязательное обучение</a:t>
              </a:r>
              <a:endParaRPr lang="ru-RU" sz="36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9" name="AutoShape 38"/>
            <p:cNvSpPr>
              <a:spLocks noChangeArrowheads="1"/>
            </p:cNvSpPr>
            <p:nvPr/>
          </p:nvSpPr>
          <p:spPr bwMode="auto">
            <a:xfrm>
              <a:off x="4960308" y="5729705"/>
              <a:ext cx="234541" cy="315207"/>
            </a:xfrm>
            <a:prstGeom prst="upArrow">
              <a:avLst>
                <a:gd name="adj1" fmla="val 50000"/>
                <a:gd name="adj2" fmla="val 33741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30" name="AutoShape 39"/>
            <p:cNvSpPr>
              <a:spLocks noChangeArrowheads="1"/>
            </p:cNvSpPr>
            <p:nvPr/>
          </p:nvSpPr>
          <p:spPr bwMode="auto">
            <a:xfrm>
              <a:off x="5906902" y="3489550"/>
              <a:ext cx="233008" cy="1145849"/>
            </a:xfrm>
            <a:prstGeom prst="upArrow">
              <a:avLst>
                <a:gd name="adj1" fmla="val 50000"/>
                <a:gd name="adj2" fmla="val 122372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31" name="AutoShape 40"/>
            <p:cNvSpPr>
              <a:spLocks noChangeArrowheads="1"/>
            </p:cNvSpPr>
            <p:nvPr/>
          </p:nvSpPr>
          <p:spPr bwMode="auto">
            <a:xfrm>
              <a:off x="1767950" y="3489550"/>
              <a:ext cx="233774" cy="1145849"/>
            </a:xfrm>
            <a:prstGeom prst="upArrow">
              <a:avLst>
                <a:gd name="adj1" fmla="val 50000"/>
                <a:gd name="adj2" fmla="val 122357"/>
              </a:avLst>
            </a:pr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 eaLnBrk="1" hangingPunct="1"/>
              <a:endParaRPr lang="ru-RU" altLang="ru-RU" sz="2286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369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360" y="26045"/>
            <a:ext cx="8016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НАЧАЛЬНОГО 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ПРОФЕССИОНАЛЬНОГО ОБРАЗОВАНИЯ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357" y="1556792"/>
            <a:ext cx="87172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63 Профессиональных лицеев + 1 филиал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19 980 Численность учащихся ПЛ 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 2023-2024 уч. год) – 16618 </a:t>
            </a:r>
            <a:r>
              <a:rPr lang="ru-RU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., 3187 дог.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12 805 Приём 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 2023-24 учебный год)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10 141  Выпуск   (2023 году)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1673 Преподаватели из них: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644      Женщины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87    Учебно-производственные мастера из них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273      Женщины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        Центр обучения взрослых + 33 филиалов</a:t>
            </a:r>
          </a:p>
          <a:p>
            <a:pPr>
              <a:spcBef>
                <a:spcPct val="0"/>
              </a:spcBef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G:\сурато\DSC0044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5869" y="2328121"/>
            <a:ext cx="2391405" cy="22017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481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885760" y="37946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СРЕДНЕГО </a:t>
            </a:r>
          </a:p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ПРОФЕССИОНАЛЬНОГО  ОБРАЗОВАНИЯ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2040211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buFont typeface="Wingdings" pitchFamily="2" charset="2"/>
              <a:buChar char="§"/>
              <a:defRPr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 средних профессиональных учреждений  </a:t>
            </a:r>
          </a:p>
          <a:p>
            <a:pPr algn="just">
              <a:defRPr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(57 государственные, 27  частные)</a:t>
            </a:r>
          </a:p>
          <a:p>
            <a:pPr indent="266700" algn="just">
              <a:buFont typeface="Wingdings" pitchFamily="2" charset="2"/>
              <a:buChar char="§"/>
              <a:defRPr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студентов в СПО на 2023-2024 год более - 85302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бюджетной основе      -    20023</a:t>
            </a:r>
          </a:p>
          <a:p>
            <a:pPr indent="266700" algn="just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договорной  основе     -    65280</a:t>
            </a:r>
          </a:p>
          <a:p>
            <a:pPr indent="26670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на 2023-2024 уч. год -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25766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Преподаватели - 6867</a:t>
            </a:r>
          </a:p>
          <a:p>
            <a:pPr indent="266700" algn="just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них женщин - 3373 </a:t>
            </a:r>
          </a:p>
        </p:txBody>
      </p:sp>
    </p:spTree>
    <p:extLst>
      <p:ext uri="{BB962C8B-B14F-4D97-AF65-F5344CB8AC3E}">
        <p14:creationId xmlns:p14="http://schemas.microsoft.com/office/powerpoint/2010/main" val="362299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3608" y="116632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ВЫСШЕГО </a:t>
            </a:r>
            <a:b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ПРОФЕССИОНАЛЬНОГО  ОБРАЗОВАНИЯ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32383261"/>
              </p:ext>
            </p:extLst>
          </p:nvPr>
        </p:nvGraphicFramePr>
        <p:xfrm>
          <a:off x="179512" y="1124744"/>
          <a:ext cx="878497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3933056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buFont typeface="Wingdings" pitchFamily="2" charset="2"/>
              <a:buChar char="§"/>
              <a:defRPr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 высших профессиональных учреждений  (45 государственные, 1  частное)</a:t>
            </a:r>
          </a:p>
          <a:p>
            <a:pPr indent="266700">
              <a:buFont typeface="Wingdings" pitchFamily="2" charset="2"/>
              <a:buChar char="§"/>
              <a:defRPr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студентов в ВПО на 2023 год – 220287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дневном отделении      -    148653</a:t>
            </a:r>
          </a:p>
          <a:p>
            <a:pPr indent="266700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заочном (дистанционном) обучении -  71634</a:t>
            </a:r>
          </a:p>
          <a:p>
            <a:pPr indent="2667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на 2023-2024 учебный год -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50131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Преподаватели - 12689</a:t>
            </a:r>
          </a:p>
          <a:p>
            <a:pPr indent="2667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них женщин - 4617 </a:t>
            </a:r>
          </a:p>
        </p:txBody>
      </p:sp>
    </p:spTree>
    <p:extLst>
      <p:ext uri="{BB962C8B-B14F-4D97-AF65-F5344CB8AC3E}">
        <p14:creationId xmlns:p14="http://schemas.microsoft.com/office/powerpoint/2010/main" val="395266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:\Р СТОЛЛЛЛЛ\Раб.стол 1\БУКЛЕТ\komp bibl (3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75479"/>
            <a:ext cx="3341174" cy="2637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907" y="3433372"/>
            <a:ext cx="3254379" cy="23718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359532" y="517322"/>
            <a:ext cx="50405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Утверждено Положение о дуальном обучении в высшем профессиональном образовании РТ (27 июля 2023 г)</a:t>
            </a:r>
          </a:p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Определены 2 вуза для пилотирования дуального обучения: </a:t>
            </a:r>
          </a:p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-Таджикский технический университет  имени академика М.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-Таджикский педагогический университет имени С. Айни.</a:t>
            </a:r>
          </a:p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Изучен опыт внедрения дуального обучения в Германии, город Кобленц.  </a:t>
            </a:r>
          </a:p>
          <a:p>
            <a:pPr indent="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-Разработаны пилотные образовательные программы </a:t>
            </a:r>
          </a:p>
          <a:p>
            <a:pPr indent="45720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A44D48-1BD5-42B3-B68C-B7FFEB72FA55}"/>
              </a:ext>
            </a:extLst>
          </p:cNvPr>
          <p:cNvSpPr txBox="1"/>
          <p:nvPr/>
        </p:nvSpPr>
        <p:spPr>
          <a:xfrm>
            <a:off x="1403648" y="33265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90497B-9837-487F-8D0C-C939116F5798}"/>
              </a:ext>
            </a:extLst>
          </p:cNvPr>
          <p:cNvSpPr txBox="1"/>
          <p:nvPr/>
        </p:nvSpPr>
        <p:spPr>
          <a:xfrm>
            <a:off x="467544" y="33265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ДУАЛЬНОЕ ОБУЧЕНИЕ В РТ</a:t>
            </a:r>
            <a:endParaRPr lang="de-DE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06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606" y="1484783"/>
            <a:ext cx="8228794" cy="4392489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ЦИФРОВИЗАЦИЯ: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Принята Концепция перехода на цифровое образование в РТ до 2042 года. (август, 2022 год)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 НА КОМПЕТЕНТНОСТНЫЙ ПОДХОД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Разработаны образовательные программы ВПО И СПО основанные на компетентностном подходе.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улучшается инфраструктура, создается инклюзивная среда, разрабатываются образовательные материалы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ПРИНЦИПОВ ЗЕЛЕНОЙ ЭКОНОМИКИ: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Принята Стратегия зеленой экономики в РТ на период до 2037 года (сентябрь, 2023 год).  Формирование «зеленого мышления» у будущих специалистов</a:t>
            </a:r>
          </a:p>
          <a:p>
            <a:pPr algn="just"/>
            <a:endParaRPr lang="ru-RU" sz="24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528" y="232597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00" tIns="44302" rIns="88600" bIns="44302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defTabSz="88559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ГЛАВНЫЕ РЕФОРМЫ В ПО РТ</a:t>
            </a:r>
          </a:p>
        </p:txBody>
      </p:sp>
    </p:spTree>
    <p:extLst>
      <p:ext uri="{BB962C8B-B14F-4D97-AF65-F5344CB8AC3E}">
        <p14:creationId xmlns:p14="http://schemas.microsoft.com/office/powerpoint/2010/main" val="4257229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567574-ce34-4d73-8b92-91b14a43bdcf">
      <Terms xmlns="http://schemas.microsoft.com/office/infopath/2007/PartnerControls"/>
    </lcf76f155ced4ddcb4097134ff3c332f>
    <TaxCatchAll xmlns="943206b3-0046-4dc1-9fd4-192618d9b5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669F93054E444EAB7EC601F57EDB97" ma:contentTypeVersion="11" ma:contentTypeDescription="Ein neues Dokument erstellen." ma:contentTypeScope="" ma:versionID="07b22c6cb5a8166776b99647c9f43f94">
  <xsd:schema xmlns:xsd="http://www.w3.org/2001/XMLSchema" xmlns:xs="http://www.w3.org/2001/XMLSchema" xmlns:p="http://schemas.microsoft.com/office/2006/metadata/properties" xmlns:ns2="cb567574-ce34-4d73-8b92-91b14a43bdcf" xmlns:ns3="943206b3-0046-4dc1-9fd4-192618d9b54d" targetNamespace="http://schemas.microsoft.com/office/2006/metadata/properties" ma:root="true" ma:fieldsID="959f400da9da83ce109b24dd8a2d3249" ns2:_="" ns3:_="">
    <xsd:import namespace="cb567574-ce34-4d73-8b92-91b14a43bdcf"/>
    <xsd:import namespace="943206b3-0046-4dc1-9fd4-192618d9b5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67574-ce34-4d73-8b92-91b14a43bd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markierungen" ma:readOnly="false" ma:fieldId="{5cf76f15-5ced-4ddc-b409-7134ff3c332f}" ma:taxonomyMulti="true" ma:sspId="0aed264e-563a-469a-8ebe-271e849ec1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206b3-0046-4dc1-9fd4-192618d9b5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166368b-6ec9-4549-9478-3d028382e1b4}" ma:internalName="TaxCatchAll" ma:showField="CatchAllData" ma:web="943206b3-0046-4dc1-9fd4-192618d9b5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6D2994-1CB8-4DFB-BC3B-39C714D77989}">
  <ds:schemaRefs>
    <ds:schemaRef ds:uri="http://schemas.microsoft.com/office/2006/metadata/properties"/>
    <ds:schemaRef ds:uri="http://schemas.microsoft.com/office/infopath/2007/PartnerControls"/>
    <ds:schemaRef ds:uri="cb567574-ce34-4d73-8b92-91b14a43bdcf"/>
    <ds:schemaRef ds:uri="943206b3-0046-4dc1-9fd4-192618d9b54d"/>
  </ds:schemaRefs>
</ds:datastoreItem>
</file>

<file path=customXml/itemProps2.xml><?xml version="1.0" encoding="utf-8"?>
<ds:datastoreItem xmlns:ds="http://schemas.openxmlformats.org/officeDocument/2006/customXml" ds:itemID="{D683CF24-E77D-4D9E-BE7B-C5260E6598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887988-8BFB-49EB-AB6F-1572929072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567574-ce34-4d73-8b92-91b14a43bdcf"/>
    <ds:schemaRef ds:uri="943206b3-0046-4dc1-9fd4-192618d9b5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542</Words>
  <Application>Microsoft Office PowerPoint</Application>
  <PresentationFormat>On-screen Show (4:3)</PresentationFormat>
  <Paragraphs>99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Тема Office</vt:lpstr>
      <vt:lpstr>Профессиональное образование в Республике Таджикистан: вызовы и перспективы</vt:lpstr>
      <vt:lpstr>Спикер</vt:lpstr>
      <vt:lpstr> </vt:lpstr>
      <vt:lpstr>Структура системы образования  в Республике Таджикистан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Перспективы развития профессионального образования РТ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Kadyrova, Zarrina GIZ TJ</cp:lastModifiedBy>
  <cp:revision>404</cp:revision>
  <cp:lastPrinted>2018-05-28T12:58:28Z</cp:lastPrinted>
  <dcterms:created xsi:type="dcterms:W3CDTF">2017-12-15T07:01:44Z</dcterms:created>
  <dcterms:modified xsi:type="dcterms:W3CDTF">2023-10-23T20:36:53Z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0x01010027669F93054E444EAB7EC601F57EDB97</vt:lpwstr>
  </property>
  <property fmtid="{D5CDD505-2E9C-101B-9397-08002B2CF9AE}" pid="3" name="MediaServiceImageTags">
    <vt:lpwstr/>
  </property>
</Properties>
</file>