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427" r:id="rId2"/>
    <p:sldId id="317" r:id="rId3"/>
    <p:sldId id="1429" r:id="rId4"/>
    <p:sldId id="1431" r:id="rId5"/>
    <p:sldId id="1434" r:id="rId6"/>
    <p:sldId id="634" r:id="rId7"/>
    <p:sldId id="1437" r:id="rId8"/>
    <p:sldId id="1400" r:id="rId9"/>
    <p:sldId id="1430" r:id="rId10"/>
    <p:sldId id="1367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907" initials="9" lastIdx="1" clrIdx="0">
    <p:extLst>
      <p:ext uri="{19B8F6BF-5375-455C-9EA6-DF929625EA0E}">
        <p15:presenceInfo xmlns:p15="http://schemas.microsoft.com/office/powerpoint/2012/main" userId="90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865"/>
    <a:srgbClr val="2F3790"/>
    <a:srgbClr val="D5DDEA"/>
    <a:srgbClr val="21BBC3"/>
    <a:srgbClr val="4C5F78"/>
    <a:srgbClr val="556A85"/>
    <a:srgbClr val="8FAADC"/>
    <a:srgbClr val="DAE3F3"/>
    <a:srgbClr val="A87AFA"/>
    <a:srgbClr val="6B1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20" autoAdjust="0"/>
    <p:restoredTop sz="96659" autoAdjust="0"/>
  </p:normalViewPr>
  <p:slideViewPr>
    <p:cSldViewPr snapToGrid="0">
      <p:cViewPr varScale="1">
        <p:scale>
          <a:sx n="67" d="100"/>
          <a:sy n="67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F-4605-899D-CFE989A7C85E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F-4605-899D-CFE989A7C85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F-4605-899D-CFE989A7C85E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F-4605-899D-CFE989A7C85E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89F-4605-899D-CFE989A7C85E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89F-4605-899D-CFE989A7C85E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89F-4605-899D-CFE989A7C85E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89F-4605-899D-CFE989A7C85E}"/>
              </c:ext>
            </c:extLst>
          </c:dPt>
          <c:dLbls>
            <c:dLbl>
              <c:idx val="0"/>
              <c:layout>
                <c:manualLayout>
                  <c:x val="-1.0253593015168944E-16"/>
                  <c:y val="-0.11510325163853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cap="none" spc="0" baseline="0">
                      <a:ln w="0"/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9F-4605-899D-CFE989A7C85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89F-4605-899D-CFE989A7C8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cap="none" spc="0" baseline="0">
                    <a:ln w="0"/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Спортивные</c:v>
                </c:pt>
                <c:pt idx="1">
                  <c:v>Искусства и культуры</c:v>
                </c:pt>
                <c:pt idx="2">
                  <c:v>Образование</c:v>
                </c:pt>
                <c:pt idx="3">
                  <c:v>Медицинские </c:v>
                </c:pt>
                <c:pt idx="4">
                  <c:v>Технические и технологические  </c:v>
                </c:pt>
                <c:pt idx="5">
                  <c:v>Многопрофильные </c:v>
                </c:pt>
                <c:pt idx="6">
                  <c:v>Сельское хозяйство</c:v>
                </c:pt>
                <c:pt idx="7">
                  <c:v>Гуманитарные, сервис, экономические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27</c:v>
                </c:pt>
                <c:pt idx="2">
                  <c:v>30</c:v>
                </c:pt>
                <c:pt idx="3">
                  <c:v>57</c:v>
                </c:pt>
                <c:pt idx="4">
                  <c:v>141</c:v>
                </c:pt>
                <c:pt idx="5">
                  <c:v>165</c:v>
                </c:pt>
                <c:pt idx="6">
                  <c:v>169</c:v>
                </c:pt>
                <c:pt idx="7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89F-4605-899D-CFE989A7C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677880057999161E-2"/>
          <c:y val="5.5846885485576266E-2"/>
          <c:w val="0.38894404754433887"/>
          <c:h val="0.88830594580234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cap="none" spc="0" baseline="0">
              <a:ln w="0"/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cap="none" spc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8" cy="497921"/>
          </a:xfrm>
          <a:prstGeom prst="rect">
            <a:avLst/>
          </a:prstGeom>
        </p:spPr>
        <p:txBody>
          <a:bodyPr vert="horz" lIns="91860" tIns="45931" rIns="91860" bIns="459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8" cy="497921"/>
          </a:xfrm>
          <a:prstGeom prst="rect">
            <a:avLst/>
          </a:prstGeom>
        </p:spPr>
        <p:txBody>
          <a:bodyPr vert="horz" lIns="91860" tIns="45931" rIns="91860" bIns="45931" rtlCol="0"/>
          <a:lstStyle>
            <a:lvl1pPr algn="r">
              <a:defRPr sz="1200"/>
            </a:lvl1pPr>
          </a:lstStyle>
          <a:p>
            <a:fld id="{9905ED15-BB9A-4160-A3A8-A55F2C493923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9356"/>
            <a:ext cx="2972548" cy="497921"/>
          </a:xfrm>
          <a:prstGeom prst="rect">
            <a:avLst/>
          </a:prstGeom>
        </p:spPr>
        <p:txBody>
          <a:bodyPr vert="horz" lIns="91860" tIns="45931" rIns="91860" bIns="459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9356"/>
            <a:ext cx="2972548" cy="497921"/>
          </a:xfrm>
          <a:prstGeom prst="rect">
            <a:avLst/>
          </a:prstGeom>
        </p:spPr>
        <p:txBody>
          <a:bodyPr vert="horz" lIns="91860" tIns="45931" rIns="91860" bIns="45931" rtlCol="0" anchor="b"/>
          <a:lstStyle>
            <a:lvl1pPr algn="r">
              <a:defRPr sz="1200"/>
            </a:lvl1pPr>
          </a:lstStyle>
          <a:p>
            <a:fld id="{8468560A-D8C9-4A3C-82B7-53FBBE963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044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71800" cy="499090"/>
          </a:xfrm>
          <a:prstGeom prst="rect">
            <a:avLst/>
          </a:prstGeom>
        </p:spPr>
        <p:txBody>
          <a:bodyPr vert="horz" lIns="91390" tIns="45696" rIns="91390" bIns="456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2"/>
            <a:ext cx="2971800" cy="499090"/>
          </a:xfrm>
          <a:prstGeom prst="rect">
            <a:avLst/>
          </a:prstGeom>
        </p:spPr>
        <p:txBody>
          <a:bodyPr vert="horz" lIns="91390" tIns="45696" rIns="91390" bIns="45696" rtlCol="0"/>
          <a:lstStyle>
            <a:lvl1pPr algn="r">
              <a:defRPr sz="1200"/>
            </a:lvl1pPr>
          </a:lstStyle>
          <a:p>
            <a:fld id="{7F111BCF-3B8B-42DF-BD00-9C1916CB3C24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0" tIns="45696" rIns="91390" bIns="456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1"/>
          </a:xfrm>
          <a:prstGeom prst="rect">
            <a:avLst/>
          </a:prstGeom>
        </p:spPr>
        <p:txBody>
          <a:bodyPr vert="horz" lIns="91390" tIns="45696" rIns="91390" bIns="456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8186"/>
            <a:ext cx="2971800" cy="499089"/>
          </a:xfrm>
          <a:prstGeom prst="rect">
            <a:avLst/>
          </a:prstGeom>
        </p:spPr>
        <p:txBody>
          <a:bodyPr vert="horz" lIns="91390" tIns="45696" rIns="91390" bIns="456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48186"/>
            <a:ext cx="2971800" cy="499089"/>
          </a:xfrm>
          <a:prstGeom prst="rect">
            <a:avLst/>
          </a:prstGeom>
        </p:spPr>
        <p:txBody>
          <a:bodyPr vert="horz" lIns="91390" tIns="45696" rIns="91390" bIns="45696" rtlCol="0" anchor="b"/>
          <a:lstStyle>
            <a:lvl1pPr algn="r">
              <a:defRPr sz="1200"/>
            </a:lvl1pPr>
          </a:lstStyle>
          <a:p>
            <a:fld id="{17CE8F37-10E8-4BB2-A8EA-38FDA1DEF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56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76;g1fa1abc381b_3_0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miter lim="800000"/>
            <a:headEnd/>
            <a:tailEnd/>
          </a:ln>
        </p:spPr>
      </p:sp>
      <p:sp>
        <p:nvSpPr>
          <p:cNvPr id="11267" name="Google Shape;77;g1fa1abc381b_3_0:notes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altLang="ru-RU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268" name="Google Shape;78;g1fa1abc381b_3_0:notes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1363" indent="-284163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1413" indent="-227013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598613" indent="-227013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5813" indent="-227013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843289FE-11C6-44E6-B06D-09DAE8D3F1AC}" type="slidenum">
              <a:rPr lang="ru-RU" altLang="ru-RU" sz="12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/>
              <a:t>1</a:t>
            </a:fld>
            <a:endParaRPr lang="ru-RU" altLang="ru-RU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45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58FD-7677-426C-ABF3-947FD03D62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5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58FD-7677-426C-ABF3-947FD03D62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CE0-04F2-47BD-AAD8-BA5C9B367F10}" type="datetime1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6614-6FA2-486E-81FF-7129D4EBB433}" type="datetime1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E43-CE0B-4C7E-8C93-0D0CE9DC5252}" type="datetime1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1_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837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12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DA2-375E-4F0E-ACAB-462C12586011}" type="datetime1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39B7-7AD2-4CD2-97EE-7D2D6297C3AB}" type="datetime1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E9F3-227F-48E8-8E1D-1B6AE9263BE7}" type="datetime1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5AFC-4988-4B81-BFF0-0FBDE4B15B02}" type="datetime1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270D-14ED-4E56-824F-D1B47EC596BB}" type="datetime1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4614-5D53-48B0-B346-0683F72B80D8}" type="datetime1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B03-1A2F-4CDC-BCF1-79A3B95411EF}" type="datetime1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702-63CF-40AF-A9B1-9097C9E7B1DA}" type="datetime1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CE4E2-A3B1-4ADD-AB4B-ED109F2748BB}" type="datetime1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8" r:id="rId12"/>
    <p:sldLayoutId id="214748367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microsoft.com/office/2007/relationships/hdphoto" Target="../media/hdphoto1.wdp"/><Relationship Id="rId4" Type="http://schemas.openxmlformats.org/officeDocument/2006/relationships/image" Target="../media/image19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26.png"/><Relationship Id="rId5" Type="http://schemas.openxmlformats.org/officeDocument/2006/relationships/image" Target="../media/image4.png"/><Relationship Id="rId10" Type="http://schemas.openxmlformats.org/officeDocument/2006/relationships/image" Target="../media/image25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fa1abc381b_3_0">
            <a:extLst>
              <a:ext uri="{FF2B5EF4-FFF2-40B4-BE49-F238E27FC236}">
                <a16:creationId xmlns:a16="http://schemas.microsoft.com/office/drawing/2014/main" id="{6F7A3E58-8805-49FD-A96D-18AC5FB70535}"/>
              </a:ext>
            </a:extLst>
          </p:cNvPr>
          <p:cNvSpPr txBox="1"/>
          <p:nvPr/>
        </p:nvSpPr>
        <p:spPr>
          <a:xfrm>
            <a:off x="2941973" y="2236359"/>
            <a:ext cx="9153571" cy="209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defPPr>
              <a:defRPr lang="ru-RU"/>
            </a:defPPr>
            <a:lvl1pPr algn="ctr">
              <a:buClr>
                <a:srgbClr val="000000"/>
              </a:buClr>
              <a:buSzPts val="1600"/>
              <a:buFont typeface="Arial" panose="020B0604020202020204" pitchFamily="34" charset="0"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dirty="0"/>
              <a:t>О МЕРАХ ПО </a:t>
            </a:r>
            <a:r>
              <a:rPr lang="kk-KZ" altLang="ru-RU" sz="2800" dirty="0"/>
              <a:t>РАЗВИТИЮ</a:t>
            </a:r>
            <a:endParaRPr lang="ru-RU" altLang="ru-RU" sz="2800" dirty="0"/>
          </a:p>
          <a:p>
            <a:r>
              <a:rPr lang="ru-RU" altLang="ru-RU" sz="2800" dirty="0"/>
              <a:t>ТЕХНИЧЕСКОГО И ПРОФЕССИОНАЛЬНОГО ОБРАЗОВАНИЯ </a:t>
            </a:r>
          </a:p>
        </p:txBody>
      </p:sp>
      <p:sp>
        <p:nvSpPr>
          <p:cNvPr id="10246" name="Google Shape;96;g1fa1abc381b_3_0"/>
          <p:cNvSpPr>
            <a:spLocks noChangeArrowheads="1"/>
          </p:cNvSpPr>
          <p:nvPr/>
        </p:nvSpPr>
        <p:spPr bwMode="auto">
          <a:xfrm>
            <a:off x="2981498" y="139881"/>
            <a:ext cx="9210502" cy="49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600"/>
            </a:pPr>
            <a:r>
              <a:rPr lang="ru-RU" altLang="ru-RU" b="1" dirty="0">
                <a:solidFill>
                  <a:schemeClr val="tx1"/>
                </a:solidFill>
              </a:rPr>
              <a:t>МИНИСТЕРСТВО ПРОСВЕЩЕНИЯ РЕСПУБЛИКИ КАЗАХСТАН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" y="0"/>
            <a:ext cx="298149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 rot="16200000">
            <a:off x="-1746549" y="2697268"/>
            <a:ext cx="6474596" cy="1519912"/>
            <a:chOff x="6913247" y="5262784"/>
            <a:chExt cx="4914894" cy="1295403"/>
          </a:xfrm>
          <a:solidFill>
            <a:schemeClr val="bg1"/>
          </a:solidFill>
        </p:grpSpPr>
        <p:grpSp>
          <p:nvGrpSpPr>
            <p:cNvPr id="58" name="Группа 21">
              <a:extLst>
                <a:ext uri="{FF2B5EF4-FFF2-40B4-BE49-F238E27FC236}">
                  <a16:creationId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6887845" y="5288186"/>
              <a:ext cx="1295402" cy="1244598"/>
              <a:chOff x="464266" y="2731227"/>
              <a:chExt cx="970345" cy="932948"/>
            </a:xfrm>
            <a:grpFill/>
          </p:grpSpPr>
          <p:sp>
            <p:nvSpPr>
              <p:cNvPr id="64" name="Graphic 1">
                <a:extLst>
                  <a:ext uri="{FF2B5EF4-FFF2-40B4-BE49-F238E27FC236}">
                    <a16:creationId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5" name="Graphic 1">
                <a:extLst>
                  <a:ext uri="{FF2B5EF4-FFF2-40B4-BE49-F238E27FC236}">
                    <a16:creationId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6" name="Graphic 1">
                <a:extLst>
                  <a:ext uri="{FF2B5EF4-FFF2-40B4-BE49-F238E27FC236}">
                    <a16:creationId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7" name="Graphic 1">
                <a:extLst>
                  <a:ext uri="{FF2B5EF4-FFF2-40B4-BE49-F238E27FC236}">
                    <a16:creationId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  <p:grpSp>
          <p:nvGrpSpPr>
            <p:cNvPr id="59" name="Группа 21">
              <a:extLst>
                <a:ext uri="{FF2B5EF4-FFF2-40B4-BE49-F238E27FC236}">
                  <a16:creationId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10558143" y="5288189"/>
              <a:ext cx="1295400" cy="1244596"/>
              <a:chOff x="464266" y="3648309"/>
              <a:chExt cx="970344" cy="932946"/>
            </a:xfrm>
            <a:grpFill/>
          </p:grpSpPr>
          <p:sp>
            <p:nvSpPr>
              <p:cNvPr id="60" name="Graphic 1">
                <a:extLst>
                  <a:ext uri="{FF2B5EF4-FFF2-40B4-BE49-F238E27FC236}">
                    <a16:creationId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1" name="Graphic 1">
                <a:extLst>
                  <a:ext uri="{FF2B5EF4-FFF2-40B4-BE49-F238E27FC236}">
                    <a16:creationId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2" name="Graphic 1">
                <a:extLst>
                  <a:ext uri="{FF2B5EF4-FFF2-40B4-BE49-F238E27FC236}">
                    <a16:creationId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3" name="Graphic 1">
                <a:extLst>
                  <a:ext uri="{FF2B5EF4-FFF2-40B4-BE49-F238E27FC236}">
                    <a16:creationId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</p:grpSp>
      <p:pic>
        <p:nvPicPr>
          <p:cNvPr id="68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81" y="22077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Google Shape;96;g1fa1abc381b_3_0"/>
          <p:cNvSpPr>
            <a:spLocks noChangeArrowheads="1"/>
          </p:cNvSpPr>
          <p:nvPr/>
        </p:nvSpPr>
        <p:spPr bwMode="auto">
          <a:xfrm>
            <a:off x="2981498" y="6364645"/>
            <a:ext cx="9210501" cy="49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600"/>
            </a:pPr>
            <a:r>
              <a:rPr lang="kk-KZ" altLang="ru-RU" sz="1200" b="1" dirty="0">
                <a:solidFill>
                  <a:schemeClr val="tx1"/>
                </a:solidFill>
              </a:rPr>
              <a:t>г.Ташкент 2023 г.</a:t>
            </a:r>
            <a:endParaRPr lang="ru-RU" alt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1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Горизонтальный свиток 33">
            <a:extLst>
              <a:ext uri="{FF2B5EF4-FFF2-40B4-BE49-F238E27FC236}">
                <a16:creationId xmlns:a16="http://schemas.microsoft.com/office/drawing/2014/main" id="{E9F56A39-C188-4564-A161-7C31140BDAB1}"/>
              </a:ext>
            </a:extLst>
          </p:cNvPr>
          <p:cNvSpPr/>
          <p:nvPr/>
        </p:nvSpPr>
        <p:spPr>
          <a:xfrm>
            <a:off x="3006811" y="2778713"/>
            <a:ext cx="6732373" cy="933390"/>
          </a:xfrm>
          <a:prstGeom prst="horizontalScroll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Oswald" pitchFamily="2" charset="77"/>
                <a:ea typeface="Calibri" panose="020F050202020403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696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37">
            <a:extLst>
              <a:ext uri="{FF2B5EF4-FFF2-40B4-BE49-F238E27FC236}">
                <a16:creationId xmlns:a16="http://schemas.microsoft.com/office/drawing/2014/main" id="{65117DAB-4799-4055-963C-2D65A13D8D48}"/>
              </a:ext>
            </a:extLst>
          </p:cNvPr>
          <p:cNvSpPr/>
          <p:nvPr/>
        </p:nvSpPr>
        <p:spPr>
          <a:xfrm>
            <a:off x="6262794" y="2333626"/>
            <a:ext cx="2722263" cy="540942"/>
          </a:xfrm>
          <a:prstGeom prst="roundRect">
            <a:avLst>
              <a:gd name="adj" fmla="val 2953"/>
            </a:avLst>
          </a:prstGeom>
          <a:solidFill>
            <a:srgbClr val="C2DAEA"/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oogle Shape;111;g1fa1abc381b_3_29">
            <a:extLst>
              <a:ext uri="{FF2B5EF4-FFF2-40B4-BE49-F238E27FC236}">
                <a16:creationId xmlns:a16="http://schemas.microsoft.com/office/drawing/2014/main" id="{F3ABEFA7-0144-447D-A5FC-4B768740C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807" y="1949919"/>
            <a:ext cx="2947954" cy="28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2400"/>
            </a:pPr>
            <a:r>
              <a:rPr lang="ru-RU" altLang="ru-RU" sz="1800" b="1" i="1" dirty="0"/>
              <a:t>Мы должны переориентировать всю систему профессионального образования на формирование компетенций, востребованных на рынке труда. Ставка будет сделана на подготовку новой волны предпринимателей</a:t>
            </a:r>
            <a:endParaRPr lang="ru-RU" altLang="ru-RU" sz="1800" dirty="0"/>
          </a:p>
        </p:txBody>
      </p:sp>
      <p:sp>
        <p:nvSpPr>
          <p:cNvPr id="4" name="Google Shape;112;g1fa1abc381b_3_29">
            <a:extLst>
              <a:ext uri="{FF2B5EF4-FFF2-40B4-BE49-F238E27FC236}">
                <a16:creationId xmlns:a16="http://schemas.microsoft.com/office/drawing/2014/main" id="{A2B60B03-4A2D-4AB8-A050-048522EF1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732" y="5639290"/>
            <a:ext cx="2978164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endParaRPr lang="ru-RU" altLang="ru-RU" sz="1200" i="1" dirty="0"/>
          </a:p>
          <a:p>
            <a:pPr>
              <a:buSzPts val="1500"/>
            </a:pPr>
            <a:r>
              <a:rPr lang="ru-RU" altLang="ru-RU" i="1" dirty="0"/>
              <a:t>Президент РК </a:t>
            </a:r>
            <a:r>
              <a:rPr lang="ru-RU" altLang="ru-RU" i="1" dirty="0" err="1"/>
              <a:t>К.Токаев</a:t>
            </a:r>
            <a:endParaRPr lang="ru-RU" altLang="ru-RU" i="1" dirty="0"/>
          </a:p>
        </p:txBody>
      </p:sp>
      <p:sp>
        <p:nvSpPr>
          <p:cNvPr id="6" name="Скругленный прямоугольник 37">
            <a:extLst>
              <a:ext uri="{FF2B5EF4-FFF2-40B4-BE49-F238E27FC236}">
                <a16:creationId xmlns:a16="http://schemas.microsoft.com/office/drawing/2014/main" id="{22BCCD16-85E2-43EC-8F3E-B732F0968AA5}"/>
              </a:ext>
            </a:extLst>
          </p:cNvPr>
          <p:cNvSpPr/>
          <p:nvPr/>
        </p:nvSpPr>
        <p:spPr>
          <a:xfrm>
            <a:off x="112519" y="1106646"/>
            <a:ext cx="2978164" cy="5606437"/>
          </a:xfrm>
          <a:prstGeom prst="roundRect">
            <a:avLst>
              <a:gd name="adj" fmla="val 2953"/>
            </a:avLst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37">
            <a:extLst>
              <a:ext uri="{FF2B5EF4-FFF2-40B4-BE49-F238E27FC236}">
                <a16:creationId xmlns:a16="http://schemas.microsoft.com/office/drawing/2014/main" id="{BB38C5F9-1F64-4874-9C98-DCAFEC3280B3}"/>
              </a:ext>
            </a:extLst>
          </p:cNvPr>
          <p:cNvSpPr/>
          <p:nvPr/>
        </p:nvSpPr>
        <p:spPr>
          <a:xfrm>
            <a:off x="3373737" y="1106646"/>
            <a:ext cx="2722263" cy="780875"/>
          </a:xfrm>
          <a:prstGeom prst="roundRect">
            <a:avLst>
              <a:gd name="adj" fmla="val 2953"/>
            </a:avLst>
          </a:prstGeom>
          <a:solidFill>
            <a:srgbClr val="C2DAEA"/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DA5FE6B-2414-4C99-988B-B5A790F7817A}"/>
              </a:ext>
            </a:extLst>
          </p:cNvPr>
          <p:cNvSpPr/>
          <p:nvPr/>
        </p:nvSpPr>
        <p:spPr>
          <a:xfrm>
            <a:off x="3629638" y="1235474"/>
            <a:ext cx="2213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Уменьшение доли молодежи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NEET</a:t>
            </a:r>
          </a:p>
        </p:txBody>
      </p:sp>
      <p:sp>
        <p:nvSpPr>
          <p:cNvPr id="13" name="Скругленный прямоугольник 37">
            <a:extLst>
              <a:ext uri="{FF2B5EF4-FFF2-40B4-BE49-F238E27FC236}">
                <a16:creationId xmlns:a16="http://schemas.microsoft.com/office/drawing/2014/main" id="{4E8CF4AE-4C4B-4CA1-ACBE-E681BC707F02}"/>
              </a:ext>
            </a:extLst>
          </p:cNvPr>
          <p:cNvSpPr/>
          <p:nvPr/>
        </p:nvSpPr>
        <p:spPr>
          <a:xfrm>
            <a:off x="6252559" y="1106646"/>
            <a:ext cx="2722263" cy="750729"/>
          </a:xfrm>
          <a:prstGeom prst="roundRect">
            <a:avLst>
              <a:gd name="adj" fmla="val 2953"/>
            </a:avLst>
          </a:prstGeom>
          <a:solidFill>
            <a:srgbClr val="C2DAEA"/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21CA384-F989-4E4A-A327-70227D14D51B}"/>
              </a:ext>
            </a:extLst>
          </p:cNvPr>
          <p:cNvSpPr/>
          <p:nvPr/>
        </p:nvSpPr>
        <p:spPr>
          <a:xfrm>
            <a:off x="6508460" y="1235474"/>
            <a:ext cx="2213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Развитие человеческого капитала страны </a:t>
            </a:r>
          </a:p>
        </p:txBody>
      </p:sp>
      <p:sp>
        <p:nvSpPr>
          <p:cNvPr id="15" name="Скругленный прямоугольник 37">
            <a:extLst>
              <a:ext uri="{FF2B5EF4-FFF2-40B4-BE49-F238E27FC236}">
                <a16:creationId xmlns:a16="http://schemas.microsoft.com/office/drawing/2014/main" id="{63281339-AF78-411C-88DB-DBF0C6F2560E}"/>
              </a:ext>
            </a:extLst>
          </p:cNvPr>
          <p:cNvSpPr/>
          <p:nvPr/>
        </p:nvSpPr>
        <p:spPr>
          <a:xfrm>
            <a:off x="9131381" y="1106646"/>
            <a:ext cx="2722263" cy="780875"/>
          </a:xfrm>
          <a:prstGeom prst="roundRect">
            <a:avLst>
              <a:gd name="adj" fmla="val 2953"/>
            </a:avLst>
          </a:prstGeom>
          <a:solidFill>
            <a:srgbClr val="C2DAEA"/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FFC272E-1FBB-462E-8986-9121DA4B1EDB}"/>
              </a:ext>
            </a:extLst>
          </p:cNvPr>
          <p:cNvSpPr/>
          <p:nvPr/>
        </p:nvSpPr>
        <p:spPr>
          <a:xfrm>
            <a:off x="9387282" y="1235474"/>
            <a:ext cx="2213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Создание новой волны предпринимателей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7607354-46C3-4D56-B31F-3EDFA516F817}"/>
              </a:ext>
            </a:extLst>
          </p:cNvPr>
          <p:cNvSpPr/>
          <p:nvPr/>
        </p:nvSpPr>
        <p:spPr>
          <a:xfrm>
            <a:off x="6262794" y="750034"/>
            <a:ext cx="271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цели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E97DD36-89BF-4AB8-B1CF-D856D5FDD5BB}"/>
              </a:ext>
            </a:extLst>
          </p:cNvPr>
          <p:cNvSpPr/>
          <p:nvPr/>
        </p:nvSpPr>
        <p:spPr>
          <a:xfrm>
            <a:off x="3629638" y="3057398"/>
            <a:ext cx="1071563" cy="401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1474296D-30B9-41FA-BD2A-A2DBCAC28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8151" y="2964330"/>
            <a:ext cx="5359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aa-ET" sz="3200" b="1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9B76BE-5E6A-46F4-9E54-071E576CE07E}"/>
              </a:ext>
            </a:extLst>
          </p:cNvPr>
          <p:cNvSpPr txBox="1"/>
          <p:nvPr/>
        </p:nvSpPr>
        <p:spPr>
          <a:xfrm>
            <a:off x="4839108" y="2986051"/>
            <a:ext cx="71972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РАЗВИТИЕ УПРАВЛЕНЧЕСКОГО ПОТЕНЦИАЛА РУКОВОДИТЕЛЕЙ И ПОВЫШЕНИЕ УРОВНЯ ПЕДАГОГОВ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0CB5181D-D84E-465E-9192-59C05A22E134}"/>
              </a:ext>
            </a:extLst>
          </p:cNvPr>
          <p:cNvSpPr/>
          <p:nvPr/>
        </p:nvSpPr>
        <p:spPr>
          <a:xfrm>
            <a:off x="6508460" y="2424617"/>
            <a:ext cx="2230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задачи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664A19A-4978-485C-80BE-55B6D4699D32}"/>
              </a:ext>
            </a:extLst>
          </p:cNvPr>
          <p:cNvSpPr/>
          <p:nvPr/>
        </p:nvSpPr>
        <p:spPr>
          <a:xfrm>
            <a:off x="3629638" y="3603398"/>
            <a:ext cx="1071563" cy="401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5">
            <a:extLst>
              <a:ext uri="{FF2B5EF4-FFF2-40B4-BE49-F238E27FC236}">
                <a16:creationId xmlns:a16="http://schemas.microsoft.com/office/drawing/2014/main" id="{4743A9D9-A41D-4A4D-A388-60AB4D620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626" y="3531257"/>
            <a:ext cx="4138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aa-ET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EE9789-AD6D-4260-A966-46BA272607A7}"/>
              </a:ext>
            </a:extLst>
          </p:cNvPr>
          <p:cNvSpPr txBox="1"/>
          <p:nvPr/>
        </p:nvSpPr>
        <p:spPr>
          <a:xfrm>
            <a:off x="4835463" y="4159834"/>
            <a:ext cx="70181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БЛАГОПРИЯТНОЙ СРЕДЫ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1BE6D4E-83C2-40CD-9116-F34EB7553470}"/>
              </a:ext>
            </a:extLst>
          </p:cNvPr>
          <p:cNvSpPr/>
          <p:nvPr/>
        </p:nvSpPr>
        <p:spPr>
          <a:xfrm>
            <a:off x="3629638" y="4136178"/>
            <a:ext cx="1071563" cy="401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5">
            <a:extLst>
              <a:ext uri="{FF2B5EF4-FFF2-40B4-BE49-F238E27FC236}">
                <a16:creationId xmlns:a16="http://schemas.microsoft.com/office/drawing/2014/main" id="{A052F5F7-3D03-468E-9BB5-FED6A611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140" y="4096335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aa-ET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7AA73E-A652-4380-B7D9-832959320ACA}"/>
              </a:ext>
            </a:extLst>
          </p:cNvPr>
          <p:cNvSpPr txBox="1"/>
          <p:nvPr/>
        </p:nvSpPr>
        <p:spPr>
          <a:xfrm>
            <a:off x="4848921" y="4692139"/>
            <a:ext cx="71387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СОТРУДНИЧЕСТВА С БИЗНЕСОМ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978E815-BB59-45DA-B687-510D754E81DE}"/>
              </a:ext>
            </a:extLst>
          </p:cNvPr>
          <p:cNvSpPr/>
          <p:nvPr/>
        </p:nvSpPr>
        <p:spPr>
          <a:xfrm>
            <a:off x="3629638" y="4673711"/>
            <a:ext cx="1071563" cy="401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15">
            <a:extLst>
              <a:ext uri="{FF2B5EF4-FFF2-40B4-BE49-F238E27FC236}">
                <a16:creationId xmlns:a16="http://schemas.microsoft.com/office/drawing/2014/main" id="{C26CAF3C-2CA8-4D85-A01D-0F95B1D4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471" y="4595846"/>
            <a:ext cx="4138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aa-ET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CC772F7-4CCA-4F0D-83D0-3B107CBE9350}"/>
              </a:ext>
            </a:extLst>
          </p:cNvPr>
          <p:cNvSpPr txBox="1"/>
          <p:nvPr/>
        </p:nvSpPr>
        <p:spPr>
          <a:xfrm>
            <a:off x="4848921" y="5261574"/>
            <a:ext cx="723056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kk-K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СОДЕРЖАНИЯ ОБРАЗОВАТЕЛЬНЫХ ПРОГРАММ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0AA742AB-9422-4E2F-92F2-6236EC4FEAC2}"/>
              </a:ext>
            </a:extLst>
          </p:cNvPr>
          <p:cNvSpPr/>
          <p:nvPr/>
        </p:nvSpPr>
        <p:spPr>
          <a:xfrm>
            <a:off x="3629638" y="5250774"/>
            <a:ext cx="1071563" cy="401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15">
            <a:extLst>
              <a:ext uri="{FF2B5EF4-FFF2-40B4-BE49-F238E27FC236}">
                <a16:creationId xmlns:a16="http://schemas.microsoft.com/office/drawing/2014/main" id="{AD0FD3B4-E893-405C-B22B-9CCF1A5A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504" y="5184280"/>
            <a:ext cx="4138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aa-ET" sz="3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68E77ED-43F3-47D0-92CE-61ED58AC6C4E}"/>
              </a:ext>
            </a:extLst>
          </p:cNvPr>
          <p:cNvSpPr txBox="1"/>
          <p:nvPr/>
        </p:nvSpPr>
        <p:spPr>
          <a:xfrm>
            <a:off x="4848921" y="5809471"/>
            <a:ext cx="6765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ВНЕДРЕНИЕ СИСТЕМЫ ОЦЕНКИ КАЧЕСТВА ПОДГОТОВКИ КАДРОВ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5234A905-DFA9-4E2B-9107-DD53AEE0CAC7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734869" y="1887521"/>
            <a:ext cx="0" cy="207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5020E8AE-4A8B-4B13-88A0-8301C225DB80}"/>
              </a:ext>
            </a:extLst>
          </p:cNvPr>
          <p:cNvCxnSpPr>
            <a:cxnSpLocks/>
          </p:cNvCxnSpPr>
          <p:nvPr/>
        </p:nvCxnSpPr>
        <p:spPr>
          <a:xfrm>
            <a:off x="7681269" y="1887521"/>
            <a:ext cx="0" cy="436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F62B0A7F-94C7-4CD8-89B0-DDDE04EF2C0D}"/>
              </a:ext>
            </a:extLst>
          </p:cNvPr>
          <p:cNvCxnSpPr>
            <a:cxnSpLocks/>
          </p:cNvCxnSpPr>
          <p:nvPr/>
        </p:nvCxnSpPr>
        <p:spPr>
          <a:xfrm>
            <a:off x="10519719" y="1887521"/>
            <a:ext cx="0" cy="207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E0E6E7E9-4CF5-4375-97C9-6B5889A34E7E}"/>
              </a:ext>
            </a:extLst>
          </p:cNvPr>
          <p:cNvCxnSpPr>
            <a:cxnSpLocks/>
          </p:cNvCxnSpPr>
          <p:nvPr/>
        </p:nvCxnSpPr>
        <p:spPr>
          <a:xfrm flipH="1">
            <a:off x="4734869" y="2095500"/>
            <a:ext cx="5784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A6BF876-83A0-4D2C-8FE2-7BBD03CAA2FE}"/>
              </a:ext>
            </a:extLst>
          </p:cNvPr>
          <p:cNvSpPr txBox="1"/>
          <p:nvPr/>
        </p:nvSpPr>
        <p:spPr>
          <a:xfrm>
            <a:off x="4848921" y="3611937"/>
            <a:ext cx="60122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ЛИЧНОСТНОГО РАЗВИТИЯ СТУДЕНТОВ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E978E815-BB59-45DA-B687-510D754E81DE}"/>
              </a:ext>
            </a:extLst>
          </p:cNvPr>
          <p:cNvSpPr/>
          <p:nvPr/>
        </p:nvSpPr>
        <p:spPr>
          <a:xfrm>
            <a:off x="3629638" y="5798890"/>
            <a:ext cx="1071563" cy="401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15">
            <a:extLst>
              <a:ext uri="{FF2B5EF4-FFF2-40B4-BE49-F238E27FC236}">
                <a16:creationId xmlns:a16="http://schemas.microsoft.com/office/drawing/2014/main" id="{C26CAF3C-2CA8-4D85-A01D-0F95B1D4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616" y="5707051"/>
            <a:ext cx="4138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aa-ET" sz="3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AA742AB-9422-4E2F-92F2-6236EC4FEAC2}"/>
              </a:ext>
            </a:extLst>
          </p:cNvPr>
          <p:cNvSpPr/>
          <p:nvPr/>
        </p:nvSpPr>
        <p:spPr>
          <a:xfrm>
            <a:off x="3629639" y="6375953"/>
            <a:ext cx="1056682" cy="401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15">
            <a:extLst>
              <a:ext uri="{FF2B5EF4-FFF2-40B4-BE49-F238E27FC236}">
                <a16:creationId xmlns:a16="http://schemas.microsoft.com/office/drawing/2014/main" id="{AD0FD3B4-E893-405C-B22B-9CCF1A5A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504" y="6284114"/>
            <a:ext cx="4138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aa-ET" sz="32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8E77ED-43F3-47D0-92CE-61ED58AC6C4E}"/>
              </a:ext>
            </a:extLst>
          </p:cNvPr>
          <p:cNvSpPr txBox="1"/>
          <p:nvPr/>
        </p:nvSpPr>
        <p:spPr>
          <a:xfrm>
            <a:off x="4860775" y="6374544"/>
            <a:ext cx="67652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СОЗДАНИЕ СОВРЕМЕННЫХ КОЛЛЕДЖЕЙ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77BCDB65-15D7-47C7-BBFC-8D37EE19837A}"/>
              </a:ext>
            </a:extLst>
          </p:cNvPr>
          <p:cNvSpPr/>
          <p:nvPr/>
        </p:nvSpPr>
        <p:spPr>
          <a:xfrm>
            <a:off x="3629638" y="65454"/>
            <a:ext cx="7049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 СИСТЕМЫ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</a:p>
        </p:txBody>
      </p:sp>
      <p:sp>
        <p:nvSpPr>
          <p:cNvPr id="58" name="Номер слайда 1">
            <a:extLst>
              <a:ext uri="{FF2B5EF4-FFF2-40B4-BE49-F238E27FC236}">
                <a16:creationId xmlns:a16="http://schemas.microsoft.com/office/drawing/2014/main" id="{FAED6E0C-482B-4CE2-BDC1-6098FB4ED43C}"/>
              </a:ext>
            </a:extLst>
          </p:cNvPr>
          <p:cNvSpPr txBox="1">
            <a:spLocks/>
          </p:cNvSpPr>
          <p:nvPr/>
        </p:nvSpPr>
        <p:spPr>
          <a:xfrm>
            <a:off x="10943407" y="111228"/>
            <a:ext cx="1044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C3481-8EBD-49EF-8F6C-C30065C68E3F}" type="slidenum">
              <a:rPr kumimoji="0" lang="ru-RU" sz="1600" i="1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lang="en-US" sz="1600" i="1" dirty="0">
                <a:solidFill>
                  <a:prstClr val="white"/>
                </a:solidFill>
              </a:rPr>
              <a:t> </a:t>
            </a:r>
            <a:r>
              <a:rPr kumimoji="0" lang="ru-RU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слайд</a:t>
            </a:r>
            <a:endParaRPr kumimoji="0" lang="ru-RU" sz="16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017E0969-8E86-4055-AF73-F2B17D9A030F}"/>
              </a:ext>
            </a:extLst>
          </p:cNvPr>
          <p:cNvCxnSpPr/>
          <p:nvPr/>
        </p:nvCxnSpPr>
        <p:spPr>
          <a:xfrm flipH="1">
            <a:off x="10679184" y="52925"/>
            <a:ext cx="327954" cy="6347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5E5F60BB-7EE9-4606-990F-708AB371C1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68125" y="94612"/>
            <a:ext cx="11523875" cy="5182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FE123F-4E9B-4576-A8F8-6CB12EB49768}"/>
              </a:ext>
            </a:extLst>
          </p:cNvPr>
          <p:cNvSpPr txBox="1"/>
          <p:nvPr/>
        </p:nvSpPr>
        <p:spPr>
          <a:xfrm>
            <a:off x="3888151" y="127905"/>
            <a:ext cx="6104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 СИСТЕМЫ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</a:p>
          <a:p>
            <a:endParaRPr lang="ru-KZ" dirty="0"/>
          </a:p>
        </p:txBody>
      </p:sp>
      <p:pic>
        <p:nvPicPr>
          <p:cNvPr id="54" name="Google Shape;104;p2">
            <a:extLst>
              <a:ext uri="{FF2B5EF4-FFF2-40B4-BE49-F238E27FC236}">
                <a16:creationId xmlns:a16="http://schemas.microsoft.com/office/drawing/2014/main" id="{DBA46506-772F-4123-8D68-69517303DF3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22" y="66819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811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Скругленный прямоугольник 59"/>
          <p:cNvSpPr/>
          <p:nvPr/>
        </p:nvSpPr>
        <p:spPr>
          <a:xfrm>
            <a:off x="6352580" y="5120671"/>
            <a:ext cx="5403290" cy="51404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915307" y="1638655"/>
            <a:ext cx="3782284" cy="5171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28" name="Прямоугольник 227"/>
          <p:cNvSpPr/>
          <p:nvPr/>
        </p:nvSpPr>
        <p:spPr>
          <a:xfrm>
            <a:off x="6578159" y="5236539"/>
            <a:ext cx="6101906" cy="323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</a:rPr>
              <a:t>64</a:t>
            </a:r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</a:rPr>
              <a:t>%</a:t>
            </a:r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колледжей создали условия для лиц с ООП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23252" y="1704768"/>
            <a:ext cx="3757247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Колледжи по отраслям подготовки</a:t>
            </a:r>
          </a:p>
        </p:txBody>
      </p:sp>
      <p:graphicFrame>
        <p:nvGraphicFramePr>
          <p:cNvPr id="140" name="Диаграмма 139"/>
          <p:cNvGraphicFramePr/>
          <p:nvPr/>
        </p:nvGraphicFramePr>
        <p:xfrm>
          <a:off x="139602" y="2221955"/>
          <a:ext cx="5033482" cy="353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68124" y="0"/>
            <a:ext cx="11523875" cy="518212"/>
          </a:xfrm>
          <a:prstGeom prst="rect">
            <a:avLst/>
          </a:prstGeom>
        </p:spPr>
      </p:pic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08E6F27F-166B-432A-A716-9FB8C8040CA5}"/>
              </a:ext>
            </a:extLst>
          </p:cNvPr>
          <p:cNvSpPr/>
          <p:nvPr/>
        </p:nvSpPr>
        <p:spPr>
          <a:xfrm>
            <a:off x="1810461" y="58239"/>
            <a:ext cx="9017496" cy="447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Tahoma"/>
              </a:rPr>
              <a:t>ТЕХНИЧЕСКОЕ И ПРОФЕССИОНАЛЬНОЕ ОБРАЗОВАНИЕ</a:t>
            </a:r>
          </a:p>
        </p:txBody>
      </p:sp>
      <p:pic>
        <p:nvPicPr>
          <p:cNvPr id="5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87" y="33827"/>
            <a:ext cx="492020" cy="49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Google Shape;10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868" y="17753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CD3CA24A-862D-4D18-9029-4F5386EC66EA}"/>
              </a:ext>
            </a:extLst>
          </p:cNvPr>
          <p:cNvSpPr/>
          <p:nvPr/>
        </p:nvSpPr>
        <p:spPr>
          <a:xfrm>
            <a:off x="6046655" y="2050853"/>
            <a:ext cx="1560551" cy="33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buClr>
                <a:schemeClr val="accent6">
                  <a:lumMod val="50000"/>
                </a:schemeClr>
              </a:buClr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341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тыс. </a:t>
            </a:r>
            <a:endParaRPr lang="ru-RU" sz="1100" b="1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CD3CA24A-862D-4D18-9029-4F5386EC66EA}"/>
              </a:ext>
            </a:extLst>
          </p:cNvPr>
          <p:cNvSpPr/>
          <p:nvPr/>
        </p:nvSpPr>
        <p:spPr>
          <a:xfrm>
            <a:off x="8095183" y="2097214"/>
            <a:ext cx="1421298" cy="33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buClr>
                <a:schemeClr val="accent6">
                  <a:lumMod val="50000"/>
                </a:schemeClr>
              </a:buClr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190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тыс.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CD3CA24A-862D-4D18-9029-4F5386EC66EA}"/>
              </a:ext>
            </a:extLst>
          </p:cNvPr>
          <p:cNvSpPr/>
          <p:nvPr/>
        </p:nvSpPr>
        <p:spPr>
          <a:xfrm>
            <a:off x="10155855" y="2097214"/>
            <a:ext cx="1421298" cy="33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buClr>
                <a:schemeClr val="accent6">
                  <a:lumMod val="50000"/>
                </a:schemeClr>
              </a:buClr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3,5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тыс.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7111874" y="3535887"/>
            <a:ext cx="8527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80 %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8316358" y="3405301"/>
            <a:ext cx="8609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 </a:t>
            </a: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5958947" y="2788667"/>
            <a:ext cx="5693771" cy="3096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6102466" y="2789645"/>
            <a:ext cx="5426165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</a:rPr>
              <a:t>Динамика госзаказа </a:t>
            </a:r>
            <a:r>
              <a:rPr lang="ru-RU" sz="1400" dirty="0">
                <a:latin typeface="Arial" panose="020B0604020202020204" pitchFamily="34" charset="0"/>
              </a:rPr>
              <a:t>по востребованным специальностям</a:t>
            </a:r>
            <a:endParaRPr lang="ru-RU" sz="900" dirty="0">
              <a:latin typeface="Arial" panose="020B0604020202020204" pitchFamily="34" charset="0"/>
            </a:endParaRPr>
          </a:p>
        </p:txBody>
      </p:sp>
      <p:sp>
        <p:nvSpPr>
          <p:cNvPr id="120" name="Rectangle: Rounded Corners 15">
            <a:extLst>
              <a:ext uri="{FF2B5EF4-FFF2-40B4-BE49-F238E27FC236}">
                <a16:creationId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7188960" y="4018114"/>
            <a:ext cx="650516" cy="169615"/>
          </a:xfrm>
          <a:prstGeom prst="roundRect">
            <a:avLst/>
          </a:prstGeom>
          <a:solidFill>
            <a:schemeClr val="bg1"/>
          </a:solidFill>
          <a:ln w="9525">
            <a:solidFill>
              <a:srgbClr val="1AA4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: Rounded Corners 15">
            <a:extLst>
              <a:ext uri="{FF2B5EF4-FFF2-40B4-BE49-F238E27FC236}">
                <a16:creationId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03709" y="4018405"/>
            <a:ext cx="650516" cy="169032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187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г.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: Rounded Corners 15">
            <a:extLst>
              <a:ext uri="{FF2B5EF4-FFF2-40B4-BE49-F238E27FC236}">
                <a16:creationId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9589188" y="4018114"/>
            <a:ext cx="650516" cy="169615"/>
          </a:xfrm>
          <a:prstGeom prst="roundRect">
            <a:avLst/>
          </a:prstGeom>
          <a:solidFill>
            <a:schemeClr val="bg1"/>
          </a:solidFill>
          <a:ln w="9525">
            <a:solidFill>
              <a:srgbClr val="1C5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г.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Прямоугольный треугольник 122">
            <a:extLst>
              <a:ext uri="{FF2B5EF4-FFF2-40B4-BE49-F238E27FC236}">
                <a16:creationId xmlns:a16="http://schemas.microsoft.com/office/drawing/2014/main" id="{65FCB0EA-0815-4EA6-8982-88FE343C2FA4}"/>
              </a:ext>
            </a:extLst>
          </p:cNvPr>
          <p:cNvSpPr/>
          <p:nvPr/>
        </p:nvSpPr>
        <p:spPr>
          <a:xfrm flipH="1">
            <a:off x="7036236" y="3526094"/>
            <a:ext cx="3376174" cy="35472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06FFCA7A-B3F1-4181-8DAB-119CC2EF0F7A}"/>
              </a:ext>
            </a:extLst>
          </p:cNvPr>
          <p:cNvSpPr/>
          <p:nvPr/>
        </p:nvSpPr>
        <p:spPr>
          <a:xfrm>
            <a:off x="7036236" y="3876960"/>
            <a:ext cx="3376176" cy="819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8008331" y="3436290"/>
            <a:ext cx="270440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9158844" y="3306015"/>
            <a:ext cx="306226" cy="72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9534606" y="3276753"/>
            <a:ext cx="8609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36" name="Группа 135"/>
          <p:cNvGrpSpPr/>
          <p:nvPr/>
        </p:nvGrpSpPr>
        <p:grpSpPr>
          <a:xfrm>
            <a:off x="5850457" y="1527437"/>
            <a:ext cx="5885412" cy="523220"/>
            <a:chOff x="-2166359" y="2550899"/>
            <a:chExt cx="5885412" cy="523220"/>
          </a:xfrm>
        </p:grpSpPr>
        <p:sp>
          <p:nvSpPr>
            <p:cNvPr id="137" name="Скругленный прямоугольник 136"/>
            <p:cNvSpPr/>
            <p:nvPr/>
          </p:nvSpPr>
          <p:spPr>
            <a:xfrm>
              <a:off x="353" y="2560158"/>
              <a:ext cx="1669441" cy="5047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8" name="Скругленный прямоугольник 137"/>
            <p:cNvSpPr/>
            <p:nvPr/>
          </p:nvSpPr>
          <p:spPr>
            <a:xfrm>
              <a:off x="-2036161" y="2557342"/>
              <a:ext cx="1669441" cy="4623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-2166359" y="2628063"/>
              <a:ext cx="1807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По госзаказу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-14833" y="2550899"/>
              <a:ext cx="16271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На платной </a:t>
              </a:r>
            </a:p>
            <a:p>
              <a:pPr algn="ctr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основе</a:t>
              </a:r>
            </a:p>
          </p:txBody>
        </p:sp>
        <p:sp>
          <p:nvSpPr>
            <p:cNvPr id="142" name="Скругленный прямоугольник 141"/>
            <p:cNvSpPr/>
            <p:nvPr/>
          </p:nvSpPr>
          <p:spPr>
            <a:xfrm>
              <a:off x="1936665" y="2557342"/>
              <a:ext cx="1669441" cy="4623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918513" y="2634636"/>
              <a:ext cx="18005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Лица с ООП</a:t>
              </a:r>
            </a:p>
          </p:txBody>
        </p:sp>
      </p:grp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7EEDB980-CF93-4137-AFE8-140A7BF31C81}"/>
              </a:ext>
            </a:extLst>
          </p:cNvPr>
          <p:cNvSpPr/>
          <p:nvPr/>
        </p:nvSpPr>
        <p:spPr>
          <a:xfrm>
            <a:off x="462028" y="712659"/>
            <a:ext cx="11273841" cy="685034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</a:pPr>
            <a:endParaRPr lang="ru-RU" b="1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79159" y="756236"/>
            <a:ext cx="9183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772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013154" y="897832"/>
            <a:ext cx="1388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колледжа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430247" y="663127"/>
            <a:ext cx="1983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531</a:t>
            </a:r>
            <a:r>
              <a:rPr lang="ru-RU" sz="3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931708" y="872158"/>
            <a:ext cx="1973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студентов</a:t>
            </a:r>
            <a:endParaRPr lang="ru-RU" b="1" dirty="0">
              <a:solidFill>
                <a:srgbClr val="002060"/>
              </a:solidFill>
            </a:endParaRPr>
          </a:p>
        </p:txBody>
      </p:sp>
      <p:grpSp>
        <p:nvGrpSpPr>
          <p:cNvPr id="75" name="Group 68">
            <a:extLst>
              <a:ext uri="{FF2B5EF4-FFF2-40B4-BE49-F238E27FC236}">
                <a16:creationId xmlns:a16="http://schemas.microsoft.com/office/drawing/2014/main" id="{8ED4623B-8079-428B-9CD7-CC4CFB7FD1AD}"/>
              </a:ext>
            </a:extLst>
          </p:cNvPr>
          <p:cNvGrpSpPr/>
          <p:nvPr/>
        </p:nvGrpSpPr>
        <p:grpSpPr>
          <a:xfrm>
            <a:off x="7036236" y="775944"/>
            <a:ext cx="482375" cy="531278"/>
            <a:chOff x="4154488" y="6124575"/>
            <a:chExt cx="285751" cy="290513"/>
          </a:xfrm>
          <a:solidFill>
            <a:srgbClr val="1990CB"/>
          </a:solidFill>
        </p:grpSpPr>
        <p:sp>
          <p:nvSpPr>
            <p:cNvPr id="76" name="Freeform 1326">
              <a:extLst>
                <a:ext uri="{FF2B5EF4-FFF2-40B4-BE49-F238E27FC236}">
                  <a16:creationId xmlns:a16="http://schemas.microsoft.com/office/drawing/2014/main" id="{7CC0A3EE-BD63-4D0F-9431-FF99C4CF4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6176963"/>
              <a:ext cx="87313" cy="217488"/>
            </a:xfrm>
            <a:custGeom>
              <a:avLst/>
              <a:gdLst>
                <a:gd name="T0" fmla="*/ 591 w 981"/>
                <a:gd name="T1" fmla="*/ 0 h 2474"/>
                <a:gd name="T2" fmla="*/ 668 w 981"/>
                <a:gd name="T3" fmla="*/ 0 h 2474"/>
                <a:gd name="T4" fmla="*/ 730 w 981"/>
                <a:gd name="T5" fmla="*/ 3 h 2474"/>
                <a:gd name="T6" fmla="*/ 844 w 981"/>
                <a:gd name="T7" fmla="*/ 46 h 2474"/>
                <a:gd name="T8" fmla="*/ 929 w 981"/>
                <a:gd name="T9" fmla="*/ 131 h 2474"/>
                <a:gd name="T10" fmla="*/ 973 w 981"/>
                <a:gd name="T11" fmla="*/ 244 h 2474"/>
                <a:gd name="T12" fmla="*/ 979 w 981"/>
                <a:gd name="T13" fmla="*/ 1203 h 2474"/>
                <a:gd name="T14" fmla="*/ 946 w 981"/>
                <a:gd name="T15" fmla="*/ 1264 h 2474"/>
                <a:gd name="T16" fmla="*/ 884 w 981"/>
                <a:gd name="T17" fmla="*/ 1297 h 2474"/>
                <a:gd name="T18" fmla="*/ 835 w 981"/>
                <a:gd name="T19" fmla="*/ 1298 h 2474"/>
                <a:gd name="T20" fmla="*/ 773 w 981"/>
                <a:gd name="T21" fmla="*/ 1265 h 2474"/>
                <a:gd name="T22" fmla="*/ 740 w 981"/>
                <a:gd name="T23" fmla="*/ 1204 h 2474"/>
                <a:gd name="T24" fmla="*/ 733 w 981"/>
                <a:gd name="T25" fmla="*/ 287 h 2474"/>
                <a:gd name="T26" fmla="*/ 717 w 981"/>
                <a:gd name="T27" fmla="*/ 263 h 2474"/>
                <a:gd name="T28" fmla="*/ 688 w 981"/>
                <a:gd name="T29" fmla="*/ 269 h 2474"/>
                <a:gd name="T30" fmla="*/ 681 w 981"/>
                <a:gd name="T31" fmla="*/ 359 h 2474"/>
                <a:gd name="T32" fmla="*/ 681 w 981"/>
                <a:gd name="T33" fmla="*/ 546 h 2474"/>
                <a:gd name="T34" fmla="*/ 681 w 981"/>
                <a:gd name="T35" fmla="*/ 688 h 2474"/>
                <a:gd name="T36" fmla="*/ 681 w 981"/>
                <a:gd name="T37" fmla="*/ 794 h 2474"/>
                <a:gd name="T38" fmla="*/ 681 w 981"/>
                <a:gd name="T39" fmla="*/ 871 h 2474"/>
                <a:gd name="T40" fmla="*/ 682 w 981"/>
                <a:gd name="T41" fmla="*/ 930 h 2474"/>
                <a:gd name="T42" fmla="*/ 682 w 981"/>
                <a:gd name="T43" fmla="*/ 974 h 2474"/>
                <a:gd name="T44" fmla="*/ 682 w 981"/>
                <a:gd name="T45" fmla="*/ 1014 h 2474"/>
                <a:gd name="T46" fmla="*/ 682 w 981"/>
                <a:gd name="T47" fmla="*/ 1057 h 2474"/>
                <a:gd name="T48" fmla="*/ 683 w 981"/>
                <a:gd name="T49" fmla="*/ 1110 h 2474"/>
                <a:gd name="T50" fmla="*/ 683 w 981"/>
                <a:gd name="T51" fmla="*/ 1183 h 2474"/>
                <a:gd name="T52" fmla="*/ 683 w 981"/>
                <a:gd name="T53" fmla="*/ 1283 h 2474"/>
                <a:gd name="T54" fmla="*/ 683 w 981"/>
                <a:gd name="T55" fmla="*/ 1416 h 2474"/>
                <a:gd name="T56" fmla="*/ 683 w 981"/>
                <a:gd name="T57" fmla="*/ 1592 h 2474"/>
                <a:gd name="T58" fmla="*/ 683 w 981"/>
                <a:gd name="T59" fmla="*/ 1819 h 2474"/>
                <a:gd name="T60" fmla="*/ 684 w 981"/>
                <a:gd name="T61" fmla="*/ 2103 h 2474"/>
                <a:gd name="T62" fmla="*/ 681 w 981"/>
                <a:gd name="T63" fmla="*/ 2358 h 2474"/>
                <a:gd name="T64" fmla="*/ 641 w 981"/>
                <a:gd name="T65" fmla="*/ 2431 h 2474"/>
                <a:gd name="T66" fmla="*/ 567 w 981"/>
                <a:gd name="T67" fmla="*/ 2471 h 2474"/>
                <a:gd name="T68" fmla="*/ 480 w 981"/>
                <a:gd name="T69" fmla="*/ 2462 h 2474"/>
                <a:gd name="T70" fmla="*/ 416 w 981"/>
                <a:gd name="T71" fmla="*/ 2410 h 2474"/>
                <a:gd name="T72" fmla="*/ 391 w 981"/>
                <a:gd name="T73" fmla="*/ 2328 h 2474"/>
                <a:gd name="T74" fmla="*/ 381 w 981"/>
                <a:gd name="T75" fmla="*/ 1172 h 2474"/>
                <a:gd name="T76" fmla="*/ 347 w 981"/>
                <a:gd name="T77" fmla="*/ 1166 h 2474"/>
                <a:gd name="T78" fmla="*/ 328 w 981"/>
                <a:gd name="T79" fmla="*/ 1194 h 2474"/>
                <a:gd name="T80" fmla="*/ 316 w 981"/>
                <a:gd name="T81" fmla="*/ 2385 h 2474"/>
                <a:gd name="T82" fmla="*/ 263 w 981"/>
                <a:gd name="T83" fmla="*/ 2449 h 2474"/>
                <a:gd name="T84" fmla="*/ 181 w 981"/>
                <a:gd name="T85" fmla="*/ 2474 h 2474"/>
                <a:gd name="T86" fmla="*/ 99 w 981"/>
                <a:gd name="T87" fmla="*/ 2449 h 2474"/>
                <a:gd name="T88" fmla="*/ 46 w 981"/>
                <a:gd name="T89" fmla="*/ 2385 h 2474"/>
                <a:gd name="T90" fmla="*/ 34 w 981"/>
                <a:gd name="T91" fmla="*/ 1555 h 2474"/>
                <a:gd name="T92" fmla="*/ 116 w 981"/>
                <a:gd name="T93" fmla="*/ 1485 h 2474"/>
                <a:gd name="T94" fmla="*/ 165 w 981"/>
                <a:gd name="T95" fmla="*/ 1388 h 2474"/>
                <a:gd name="T96" fmla="*/ 170 w 981"/>
                <a:gd name="T97" fmla="*/ 352 h 2474"/>
                <a:gd name="T98" fmla="*/ 144 w 981"/>
                <a:gd name="T99" fmla="*/ 201 h 2474"/>
                <a:gd name="T100" fmla="*/ 71 w 981"/>
                <a:gd name="T101" fmla="*/ 71 h 2474"/>
                <a:gd name="T102" fmla="*/ 7 w 981"/>
                <a:gd name="T103" fmla="*/ 1 h 2474"/>
                <a:gd name="T104" fmla="*/ 67 w 981"/>
                <a:gd name="T105" fmla="*/ 1 h 2474"/>
                <a:gd name="T106" fmla="*/ 170 w 981"/>
                <a:gd name="T107" fmla="*/ 0 h 2474"/>
                <a:gd name="T108" fmla="*/ 299 w 981"/>
                <a:gd name="T109" fmla="*/ 0 h 2474"/>
                <a:gd name="T110" fmla="*/ 435 w 981"/>
                <a:gd name="T111" fmla="*/ 0 h 2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81" h="2474">
                  <a:moveTo>
                    <a:pt x="519" y="0"/>
                  </a:moveTo>
                  <a:lnTo>
                    <a:pt x="557" y="0"/>
                  </a:lnTo>
                  <a:lnTo>
                    <a:pt x="591" y="0"/>
                  </a:lnTo>
                  <a:lnTo>
                    <a:pt x="623" y="0"/>
                  </a:lnTo>
                  <a:lnTo>
                    <a:pt x="648" y="0"/>
                  </a:lnTo>
                  <a:lnTo>
                    <a:pt x="668" y="0"/>
                  </a:lnTo>
                  <a:lnTo>
                    <a:pt x="681" y="0"/>
                  </a:lnTo>
                  <a:lnTo>
                    <a:pt x="687" y="0"/>
                  </a:lnTo>
                  <a:lnTo>
                    <a:pt x="730" y="3"/>
                  </a:lnTo>
                  <a:lnTo>
                    <a:pt x="770" y="12"/>
                  </a:lnTo>
                  <a:lnTo>
                    <a:pt x="808" y="26"/>
                  </a:lnTo>
                  <a:lnTo>
                    <a:pt x="844" y="46"/>
                  </a:lnTo>
                  <a:lnTo>
                    <a:pt x="876" y="70"/>
                  </a:lnTo>
                  <a:lnTo>
                    <a:pt x="905" y="99"/>
                  </a:lnTo>
                  <a:lnTo>
                    <a:pt x="929" y="131"/>
                  </a:lnTo>
                  <a:lnTo>
                    <a:pt x="949" y="166"/>
                  </a:lnTo>
                  <a:lnTo>
                    <a:pt x="964" y="203"/>
                  </a:lnTo>
                  <a:lnTo>
                    <a:pt x="973" y="244"/>
                  </a:lnTo>
                  <a:lnTo>
                    <a:pt x="976" y="286"/>
                  </a:lnTo>
                  <a:lnTo>
                    <a:pt x="981" y="1177"/>
                  </a:lnTo>
                  <a:lnTo>
                    <a:pt x="979" y="1203"/>
                  </a:lnTo>
                  <a:lnTo>
                    <a:pt x="972" y="1226"/>
                  </a:lnTo>
                  <a:lnTo>
                    <a:pt x="961" y="1246"/>
                  </a:lnTo>
                  <a:lnTo>
                    <a:pt x="946" y="1264"/>
                  </a:lnTo>
                  <a:lnTo>
                    <a:pt x="927" y="1279"/>
                  </a:lnTo>
                  <a:lnTo>
                    <a:pt x="907" y="1290"/>
                  </a:lnTo>
                  <a:lnTo>
                    <a:pt x="884" y="1297"/>
                  </a:lnTo>
                  <a:lnTo>
                    <a:pt x="860" y="1300"/>
                  </a:lnTo>
                  <a:lnTo>
                    <a:pt x="859" y="1300"/>
                  </a:lnTo>
                  <a:lnTo>
                    <a:pt x="835" y="1298"/>
                  </a:lnTo>
                  <a:lnTo>
                    <a:pt x="811" y="1291"/>
                  </a:lnTo>
                  <a:lnTo>
                    <a:pt x="791" y="1279"/>
                  </a:lnTo>
                  <a:lnTo>
                    <a:pt x="773" y="1265"/>
                  </a:lnTo>
                  <a:lnTo>
                    <a:pt x="758" y="1247"/>
                  </a:lnTo>
                  <a:lnTo>
                    <a:pt x="747" y="1227"/>
                  </a:lnTo>
                  <a:lnTo>
                    <a:pt x="740" y="1204"/>
                  </a:lnTo>
                  <a:lnTo>
                    <a:pt x="737" y="1179"/>
                  </a:lnTo>
                  <a:lnTo>
                    <a:pt x="733" y="287"/>
                  </a:lnTo>
                  <a:lnTo>
                    <a:pt x="733" y="287"/>
                  </a:lnTo>
                  <a:lnTo>
                    <a:pt x="731" y="277"/>
                  </a:lnTo>
                  <a:lnTo>
                    <a:pt x="725" y="269"/>
                  </a:lnTo>
                  <a:lnTo>
                    <a:pt x="717" y="263"/>
                  </a:lnTo>
                  <a:lnTo>
                    <a:pt x="706" y="261"/>
                  </a:lnTo>
                  <a:lnTo>
                    <a:pt x="696" y="263"/>
                  </a:lnTo>
                  <a:lnTo>
                    <a:pt x="688" y="269"/>
                  </a:lnTo>
                  <a:lnTo>
                    <a:pt x="683" y="277"/>
                  </a:lnTo>
                  <a:lnTo>
                    <a:pt x="681" y="287"/>
                  </a:lnTo>
                  <a:lnTo>
                    <a:pt x="681" y="359"/>
                  </a:lnTo>
                  <a:lnTo>
                    <a:pt x="681" y="428"/>
                  </a:lnTo>
                  <a:lnTo>
                    <a:pt x="681" y="489"/>
                  </a:lnTo>
                  <a:lnTo>
                    <a:pt x="681" y="546"/>
                  </a:lnTo>
                  <a:lnTo>
                    <a:pt x="681" y="598"/>
                  </a:lnTo>
                  <a:lnTo>
                    <a:pt x="681" y="645"/>
                  </a:lnTo>
                  <a:lnTo>
                    <a:pt x="681" y="688"/>
                  </a:lnTo>
                  <a:lnTo>
                    <a:pt x="681" y="727"/>
                  </a:lnTo>
                  <a:lnTo>
                    <a:pt x="681" y="762"/>
                  </a:lnTo>
                  <a:lnTo>
                    <a:pt x="681" y="794"/>
                  </a:lnTo>
                  <a:lnTo>
                    <a:pt x="681" y="823"/>
                  </a:lnTo>
                  <a:lnTo>
                    <a:pt x="681" y="848"/>
                  </a:lnTo>
                  <a:lnTo>
                    <a:pt x="681" y="871"/>
                  </a:lnTo>
                  <a:lnTo>
                    <a:pt x="681" y="892"/>
                  </a:lnTo>
                  <a:lnTo>
                    <a:pt x="682" y="911"/>
                  </a:lnTo>
                  <a:lnTo>
                    <a:pt x="682" y="930"/>
                  </a:lnTo>
                  <a:lnTo>
                    <a:pt x="682" y="945"/>
                  </a:lnTo>
                  <a:lnTo>
                    <a:pt x="682" y="960"/>
                  </a:lnTo>
                  <a:lnTo>
                    <a:pt x="682" y="974"/>
                  </a:lnTo>
                  <a:lnTo>
                    <a:pt x="682" y="987"/>
                  </a:lnTo>
                  <a:lnTo>
                    <a:pt x="682" y="1001"/>
                  </a:lnTo>
                  <a:lnTo>
                    <a:pt x="682" y="1014"/>
                  </a:lnTo>
                  <a:lnTo>
                    <a:pt x="682" y="1027"/>
                  </a:lnTo>
                  <a:lnTo>
                    <a:pt x="682" y="1042"/>
                  </a:lnTo>
                  <a:lnTo>
                    <a:pt x="682" y="1057"/>
                  </a:lnTo>
                  <a:lnTo>
                    <a:pt x="682" y="1073"/>
                  </a:lnTo>
                  <a:lnTo>
                    <a:pt x="683" y="1091"/>
                  </a:lnTo>
                  <a:lnTo>
                    <a:pt x="683" y="1110"/>
                  </a:lnTo>
                  <a:lnTo>
                    <a:pt x="683" y="1132"/>
                  </a:lnTo>
                  <a:lnTo>
                    <a:pt x="683" y="1156"/>
                  </a:lnTo>
                  <a:lnTo>
                    <a:pt x="683" y="1183"/>
                  </a:lnTo>
                  <a:lnTo>
                    <a:pt x="683" y="1213"/>
                  </a:lnTo>
                  <a:lnTo>
                    <a:pt x="683" y="1246"/>
                  </a:lnTo>
                  <a:lnTo>
                    <a:pt x="683" y="1283"/>
                  </a:lnTo>
                  <a:lnTo>
                    <a:pt x="683" y="1323"/>
                  </a:lnTo>
                  <a:lnTo>
                    <a:pt x="683" y="1367"/>
                  </a:lnTo>
                  <a:lnTo>
                    <a:pt x="683" y="1416"/>
                  </a:lnTo>
                  <a:lnTo>
                    <a:pt x="683" y="1469"/>
                  </a:lnTo>
                  <a:lnTo>
                    <a:pt x="683" y="1529"/>
                  </a:lnTo>
                  <a:lnTo>
                    <a:pt x="683" y="1592"/>
                  </a:lnTo>
                  <a:lnTo>
                    <a:pt x="683" y="1662"/>
                  </a:lnTo>
                  <a:lnTo>
                    <a:pt x="683" y="1737"/>
                  </a:lnTo>
                  <a:lnTo>
                    <a:pt x="683" y="1819"/>
                  </a:lnTo>
                  <a:lnTo>
                    <a:pt x="684" y="1906"/>
                  </a:lnTo>
                  <a:lnTo>
                    <a:pt x="684" y="2000"/>
                  </a:lnTo>
                  <a:lnTo>
                    <a:pt x="684" y="2103"/>
                  </a:lnTo>
                  <a:lnTo>
                    <a:pt x="684" y="2211"/>
                  </a:lnTo>
                  <a:lnTo>
                    <a:pt x="684" y="2328"/>
                  </a:lnTo>
                  <a:lnTo>
                    <a:pt x="681" y="2358"/>
                  </a:lnTo>
                  <a:lnTo>
                    <a:pt x="672" y="2385"/>
                  </a:lnTo>
                  <a:lnTo>
                    <a:pt x="659" y="2410"/>
                  </a:lnTo>
                  <a:lnTo>
                    <a:pt x="641" y="2431"/>
                  </a:lnTo>
                  <a:lnTo>
                    <a:pt x="620" y="2449"/>
                  </a:lnTo>
                  <a:lnTo>
                    <a:pt x="594" y="2462"/>
                  </a:lnTo>
                  <a:lnTo>
                    <a:pt x="567" y="2471"/>
                  </a:lnTo>
                  <a:lnTo>
                    <a:pt x="537" y="2474"/>
                  </a:lnTo>
                  <a:lnTo>
                    <a:pt x="508" y="2471"/>
                  </a:lnTo>
                  <a:lnTo>
                    <a:pt x="480" y="2462"/>
                  </a:lnTo>
                  <a:lnTo>
                    <a:pt x="455" y="2449"/>
                  </a:lnTo>
                  <a:lnTo>
                    <a:pt x="434" y="2431"/>
                  </a:lnTo>
                  <a:lnTo>
                    <a:pt x="416" y="2410"/>
                  </a:lnTo>
                  <a:lnTo>
                    <a:pt x="403" y="2385"/>
                  </a:lnTo>
                  <a:lnTo>
                    <a:pt x="394" y="2358"/>
                  </a:lnTo>
                  <a:lnTo>
                    <a:pt x="391" y="2328"/>
                  </a:lnTo>
                  <a:lnTo>
                    <a:pt x="391" y="1194"/>
                  </a:lnTo>
                  <a:lnTo>
                    <a:pt x="388" y="1182"/>
                  </a:lnTo>
                  <a:lnTo>
                    <a:pt x="381" y="1172"/>
                  </a:lnTo>
                  <a:lnTo>
                    <a:pt x="371" y="1166"/>
                  </a:lnTo>
                  <a:lnTo>
                    <a:pt x="359" y="1163"/>
                  </a:lnTo>
                  <a:lnTo>
                    <a:pt x="347" y="1166"/>
                  </a:lnTo>
                  <a:lnTo>
                    <a:pt x="337" y="1172"/>
                  </a:lnTo>
                  <a:lnTo>
                    <a:pt x="330" y="1182"/>
                  </a:lnTo>
                  <a:lnTo>
                    <a:pt x="328" y="1194"/>
                  </a:lnTo>
                  <a:lnTo>
                    <a:pt x="328" y="2328"/>
                  </a:lnTo>
                  <a:lnTo>
                    <a:pt x="325" y="2358"/>
                  </a:lnTo>
                  <a:lnTo>
                    <a:pt x="316" y="2385"/>
                  </a:lnTo>
                  <a:lnTo>
                    <a:pt x="303" y="2410"/>
                  </a:lnTo>
                  <a:lnTo>
                    <a:pt x="285" y="2431"/>
                  </a:lnTo>
                  <a:lnTo>
                    <a:pt x="263" y="2449"/>
                  </a:lnTo>
                  <a:lnTo>
                    <a:pt x="238" y="2462"/>
                  </a:lnTo>
                  <a:lnTo>
                    <a:pt x="211" y="2471"/>
                  </a:lnTo>
                  <a:lnTo>
                    <a:pt x="181" y="2474"/>
                  </a:lnTo>
                  <a:lnTo>
                    <a:pt x="151" y="2471"/>
                  </a:lnTo>
                  <a:lnTo>
                    <a:pt x="124" y="2462"/>
                  </a:lnTo>
                  <a:lnTo>
                    <a:pt x="99" y="2449"/>
                  </a:lnTo>
                  <a:lnTo>
                    <a:pt x="78" y="2431"/>
                  </a:lnTo>
                  <a:lnTo>
                    <a:pt x="59" y="2410"/>
                  </a:lnTo>
                  <a:lnTo>
                    <a:pt x="46" y="2385"/>
                  </a:lnTo>
                  <a:lnTo>
                    <a:pt x="37" y="2358"/>
                  </a:lnTo>
                  <a:lnTo>
                    <a:pt x="34" y="2328"/>
                  </a:lnTo>
                  <a:lnTo>
                    <a:pt x="34" y="1555"/>
                  </a:lnTo>
                  <a:lnTo>
                    <a:pt x="64" y="1535"/>
                  </a:lnTo>
                  <a:lnTo>
                    <a:pt x="93" y="1512"/>
                  </a:lnTo>
                  <a:lnTo>
                    <a:pt x="116" y="1485"/>
                  </a:lnTo>
                  <a:lnTo>
                    <a:pt x="137" y="1455"/>
                  </a:lnTo>
                  <a:lnTo>
                    <a:pt x="153" y="1422"/>
                  </a:lnTo>
                  <a:lnTo>
                    <a:pt x="165" y="1388"/>
                  </a:lnTo>
                  <a:lnTo>
                    <a:pt x="173" y="1352"/>
                  </a:lnTo>
                  <a:lnTo>
                    <a:pt x="176" y="1314"/>
                  </a:lnTo>
                  <a:lnTo>
                    <a:pt x="170" y="352"/>
                  </a:lnTo>
                  <a:lnTo>
                    <a:pt x="167" y="300"/>
                  </a:lnTo>
                  <a:lnTo>
                    <a:pt x="158" y="250"/>
                  </a:lnTo>
                  <a:lnTo>
                    <a:pt x="144" y="201"/>
                  </a:lnTo>
                  <a:lnTo>
                    <a:pt x="124" y="155"/>
                  </a:lnTo>
                  <a:lnTo>
                    <a:pt x="99" y="112"/>
                  </a:lnTo>
                  <a:lnTo>
                    <a:pt x="71" y="71"/>
                  </a:lnTo>
                  <a:lnTo>
                    <a:pt x="37" y="34"/>
                  </a:lnTo>
                  <a:lnTo>
                    <a:pt x="0" y="2"/>
                  </a:lnTo>
                  <a:lnTo>
                    <a:pt x="7" y="1"/>
                  </a:lnTo>
                  <a:lnTo>
                    <a:pt x="20" y="1"/>
                  </a:lnTo>
                  <a:lnTo>
                    <a:pt x="40" y="1"/>
                  </a:lnTo>
                  <a:lnTo>
                    <a:pt x="67" y="1"/>
                  </a:lnTo>
                  <a:lnTo>
                    <a:pt x="97" y="0"/>
                  </a:lnTo>
                  <a:lnTo>
                    <a:pt x="132" y="0"/>
                  </a:lnTo>
                  <a:lnTo>
                    <a:pt x="170" y="0"/>
                  </a:lnTo>
                  <a:lnTo>
                    <a:pt x="211" y="0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44" y="0"/>
                  </a:lnTo>
                  <a:lnTo>
                    <a:pt x="389" y="0"/>
                  </a:lnTo>
                  <a:lnTo>
                    <a:pt x="435" y="0"/>
                  </a:lnTo>
                  <a:lnTo>
                    <a:pt x="477" y="0"/>
                  </a:lnTo>
                  <a:lnTo>
                    <a:pt x="5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 Narrow" panose="020B0606020202030204" pitchFamily="34" charset="0"/>
              </a:endParaRPr>
            </a:p>
          </p:txBody>
        </p:sp>
        <p:sp>
          <p:nvSpPr>
            <p:cNvPr id="77" name="Freeform 1327">
              <a:extLst>
                <a:ext uri="{FF2B5EF4-FFF2-40B4-BE49-F238E27FC236}">
                  <a16:creationId xmlns:a16="http://schemas.microsoft.com/office/drawing/2014/main" id="{67DFA7C7-F422-42D7-B746-A26AC6097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6238" y="6124575"/>
              <a:ext cx="46038" cy="44450"/>
            </a:xfrm>
            <a:custGeom>
              <a:avLst/>
              <a:gdLst>
                <a:gd name="T0" fmla="*/ 254 w 507"/>
                <a:gd name="T1" fmla="*/ 0 h 504"/>
                <a:gd name="T2" fmla="*/ 291 w 507"/>
                <a:gd name="T3" fmla="*/ 3 h 504"/>
                <a:gd name="T4" fmla="*/ 326 w 507"/>
                <a:gd name="T5" fmla="*/ 11 h 504"/>
                <a:gd name="T6" fmla="*/ 361 w 507"/>
                <a:gd name="T7" fmla="*/ 24 h 504"/>
                <a:gd name="T8" fmla="*/ 392 w 507"/>
                <a:gd name="T9" fmla="*/ 41 h 504"/>
                <a:gd name="T10" fmla="*/ 420 w 507"/>
                <a:gd name="T11" fmla="*/ 62 h 504"/>
                <a:gd name="T12" fmla="*/ 445 w 507"/>
                <a:gd name="T13" fmla="*/ 87 h 504"/>
                <a:gd name="T14" fmla="*/ 466 w 507"/>
                <a:gd name="T15" fmla="*/ 115 h 504"/>
                <a:gd name="T16" fmla="*/ 483 w 507"/>
                <a:gd name="T17" fmla="*/ 146 h 504"/>
                <a:gd name="T18" fmla="*/ 496 w 507"/>
                <a:gd name="T19" fmla="*/ 180 h 504"/>
                <a:gd name="T20" fmla="*/ 504 w 507"/>
                <a:gd name="T21" fmla="*/ 215 h 504"/>
                <a:gd name="T22" fmla="*/ 507 w 507"/>
                <a:gd name="T23" fmla="*/ 252 h 504"/>
                <a:gd name="T24" fmla="*/ 505 w 507"/>
                <a:gd name="T25" fmla="*/ 280 h 504"/>
                <a:gd name="T26" fmla="*/ 501 w 507"/>
                <a:gd name="T27" fmla="*/ 307 h 504"/>
                <a:gd name="T28" fmla="*/ 498 w 507"/>
                <a:gd name="T29" fmla="*/ 320 h 504"/>
                <a:gd name="T30" fmla="*/ 485 w 507"/>
                <a:gd name="T31" fmla="*/ 354 h 504"/>
                <a:gd name="T32" fmla="*/ 468 w 507"/>
                <a:gd name="T33" fmla="*/ 386 h 504"/>
                <a:gd name="T34" fmla="*/ 447 w 507"/>
                <a:gd name="T35" fmla="*/ 416 h 504"/>
                <a:gd name="T36" fmla="*/ 421 w 507"/>
                <a:gd name="T37" fmla="*/ 441 h 504"/>
                <a:gd name="T38" fmla="*/ 393 w 507"/>
                <a:gd name="T39" fmla="*/ 463 h 504"/>
                <a:gd name="T40" fmla="*/ 362 w 507"/>
                <a:gd name="T41" fmla="*/ 480 h 504"/>
                <a:gd name="T42" fmla="*/ 327 w 507"/>
                <a:gd name="T43" fmla="*/ 493 h 504"/>
                <a:gd name="T44" fmla="*/ 292 w 507"/>
                <a:gd name="T45" fmla="*/ 501 h 504"/>
                <a:gd name="T46" fmla="*/ 254 w 507"/>
                <a:gd name="T47" fmla="*/ 504 h 504"/>
                <a:gd name="T48" fmla="*/ 216 w 507"/>
                <a:gd name="T49" fmla="*/ 501 h 504"/>
                <a:gd name="T50" fmla="*/ 180 w 507"/>
                <a:gd name="T51" fmla="*/ 493 h 504"/>
                <a:gd name="T52" fmla="*/ 146 w 507"/>
                <a:gd name="T53" fmla="*/ 480 h 504"/>
                <a:gd name="T54" fmla="*/ 114 w 507"/>
                <a:gd name="T55" fmla="*/ 463 h 504"/>
                <a:gd name="T56" fmla="*/ 86 w 507"/>
                <a:gd name="T57" fmla="*/ 441 h 504"/>
                <a:gd name="T58" fmla="*/ 77 w 507"/>
                <a:gd name="T59" fmla="*/ 432 h 504"/>
                <a:gd name="T60" fmla="*/ 55 w 507"/>
                <a:gd name="T61" fmla="*/ 408 h 504"/>
                <a:gd name="T62" fmla="*/ 37 w 507"/>
                <a:gd name="T63" fmla="*/ 380 h 504"/>
                <a:gd name="T64" fmla="*/ 22 w 507"/>
                <a:gd name="T65" fmla="*/ 351 h 504"/>
                <a:gd name="T66" fmla="*/ 11 w 507"/>
                <a:gd name="T67" fmla="*/ 320 h 504"/>
                <a:gd name="T68" fmla="*/ 6 w 507"/>
                <a:gd name="T69" fmla="*/ 307 h 504"/>
                <a:gd name="T70" fmla="*/ 2 w 507"/>
                <a:gd name="T71" fmla="*/ 280 h 504"/>
                <a:gd name="T72" fmla="*/ 0 w 507"/>
                <a:gd name="T73" fmla="*/ 252 h 504"/>
                <a:gd name="T74" fmla="*/ 3 w 507"/>
                <a:gd name="T75" fmla="*/ 215 h 504"/>
                <a:gd name="T76" fmla="*/ 12 w 507"/>
                <a:gd name="T77" fmla="*/ 180 h 504"/>
                <a:gd name="T78" fmla="*/ 25 w 507"/>
                <a:gd name="T79" fmla="*/ 146 h 504"/>
                <a:gd name="T80" fmla="*/ 42 w 507"/>
                <a:gd name="T81" fmla="*/ 115 h 504"/>
                <a:gd name="T82" fmla="*/ 63 w 507"/>
                <a:gd name="T83" fmla="*/ 87 h 504"/>
                <a:gd name="T84" fmla="*/ 88 w 507"/>
                <a:gd name="T85" fmla="*/ 62 h 504"/>
                <a:gd name="T86" fmla="*/ 116 w 507"/>
                <a:gd name="T87" fmla="*/ 41 h 504"/>
                <a:gd name="T88" fmla="*/ 147 w 507"/>
                <a:gd name="T89" fmla="*/ 24 h 504"/>
                <a:gd name="T90" fmla="*/ 181 w 507"/>
                <a:gd name="T91" fmla="*/ 11 h 504"/>
                <a:gd name="T92" fmla="*/ 216 w 507"/>
                <a:gd name="T93" fmla="*/ 3 h 504"/>
                <a:gd name="T94" fmla="*/ 254 w 507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504">
                  <a:moveTo>
                    <a:pt x="254" y="0"/>
                  </a:moveTo>
                  <a:lnTo>
                    <a:pt x="291" y="3"/>
                  </a:lnTo>
                  <a:lnTo>
                    <a:pt x="326" y="11"/>
                  </a:lnTo>
                  <a:lnTo>
                    <a:pt x="361" y="24"/>
                  </a:lnTo>
                  <a:lnTo>
                    <a:pt x="392" y="41"/>
                  </a:lnTo>
                  <a:lnTo>
                    <a:pt x="420" y="62"/>
                  </a:lnTo>
                  <a:lnTo>
                    <a:pt x="445" y="87"/>
                  </a:lnTo>
                  <a:lnTo>
                    <a:pt x="466" y="115"/>
                  </a:lnTo>
                  <a:lnTo>
                    <a:pt x="483" y="146"/>
                  </a:lnTo>
                  <a:lnTo>
                    <a:pt x="496" y="180"/>
                  </a:lnTo>
                  <a:lnTo>
                    <a:pt x="504" y="215"/>
                  </a:lnTo>
                  <a:lnTo>
                    <a:pt x="507" y="252"/>
                  </a:lnTo>
                  <a:lnTo>
                    <a:pt x="505" y="280"/>
                  </a:lnTo>
                  <a:lnTo>
                    <a:pt x="501" y="307"/>
                  </a:lnTo>
                  <a:lnTo>
                    <a:pt x="498" y="320"/>
                  </a:lnTo>
                  <a:lnTo>
                    <a:pt x="485" y="354"/>
                  </a:lnTo>
                  <a:lnTo>
                    <a:pt x="468" y="386"/>
                  </a:lnTo>
                  <a:lnTo>
                    <a:pt x="447" y="416"/>
                  </a:lnTo>
                  <a:lnTo>
                    <a:pt x="421" y="441"/>
                  </a:lnTo>
                  <a:lnTo>
                    <a:pt x="393" y="463"/>
                  </a:lnTo>
                  <a:lnTo>
                    <a:pt x="362" y="480"/>
                  </a:lnTo>
                  <a:lnTo>
                    <a:pt x="327" y="493"/>
                  </a:lnTo>
                  <a:lnTo>
                    <a:pt x="292" y="501"/>
                  </a:lnTo>
                  <a:lnTo>
                    <a:pt x="254" y="504"/>
                  </a:lnTo>
                  <a:lnTo>
                    <a:pt x="216" y="501"/>
                  </a:lnTo>
                  <a:lnTo>
                    <a:pt x="180" y="493"/>
                  </a:lnTo>
                  <a:lnTo>
                    <a:pt x="146" y="480"/>
                  </a:lnTo>
                  <a:lnTo>
                    <a:pt x="114" y="463"/>
                  </a:lnTo>
                  <a:lnTo>
                    <a:pt x="86" y="441"/>
                  </a:lnTo>
                  <a:lnTo>
                    <a:pt x="77" y="432"/>
                  </a:lnTo>
                  <a:lnTo>
                    <a:pt x="55" y="408"/>
                  </a:lnTo>
                  <a:lnTo>
                    <a:pt x="37" y="380"/>
                  </a:lnTo>
                  <a:lnTo>
                    <a:pt x="22" y="351"/>
                  </a:lnTo>
                  <a:lnTo>
                    <a:pt x="11" y="320"/>
                  </a:lnTo>
                  <a:lnTo>
                    <a:pt x="6" y="307"/>
                  </a:lnTo>
                  <a:lnTo>
                    <a:pt x="2" y="280"/>
                  </a:lnTo>
                  <a:lnTo>
                    <a:pt x="0" y="252"/>
                  </a:lnTo>
                  <a:lnTo>
                    <a:pt x="3" y="215"/>
                  </a:lnTo>
                  <a:lnTo>
                    <a:pt x="12" y="180"/>
                  </a:lnTo>
                  <a:lnTo>
                    <a:pt x="25" y="146"/>
                  </a:lnTo>
                  <a:lnTo>
                    <a:pt x="42" y="115"/>
                  </a:lnTo>
                  <a:lnTo>
                    <a:pt x="63" y="87"/>
                  </a:lnTo>
                  <a:lnTo>
                    <a:pt x="88" y="62"/>
                  </a:lnTo>
                  <a:lnTo>
                    <a:pt x="116" y="41"/>
                  </a:lnTo>
                  <a:lnTo>
                    <a:pt x="147" y="24"/>
                  </a:lnTo>
                  <a:lnTo>
                    <a:pt x="181" y="11"/>
                  </a:lnTo>
                  <a:lnTo>
                    <a:pt x="216" y="3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 Narrow" panose="020B0606020202030204" pitchFamily="34" charset="0"/>
              </a:endParaRPr>
            </a:p>
          </p:txBody>
        </p:sp>
        <p:sp>
          <p:nvSpPr>
            <p:cNvPr id="78" name="Freeform 1328">
              <a:extLst>
                <a:ext uri="{FF2B5EF4-FFF2-40B4-BE49-F238E27FC236}">
                  <a16:creationId xmlns:a16="http://schemas.microsoft.com/office/drawing/2014/main" id="{AF8C269D-912A-4774-9B44-D242870AF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8" y="6176963"/>
              <a:ext cx="87313" cy="217488"/>
            </a:xfrm>
            <a:custGeom>
              <a:avLst/>
              <a:gdLst>
                <a:gd name="T0" fmla="*/ 297 w 981"/>
                <a:gd name="T1" fmla="*/ 0 h 2474"/>
                <a:gd name="T2" fmla="*/ 325 w 981"/>
                <a:gd name="T3" fmla="*/ 0 h 2474"/>
                <a:gd name="T4" fmla="*/ 375 w 981"/>
                <a:gd name="T5" fmla="*/ 0 h 2474"/>
                <a:gd name="T6" fmla="*/ 443 w 981"/>
                <a:gd name="T7" fmla="*/ 0 h 2474"/>
                <a:gd name="T8" fmla="*/ 524 w 981"/>
                <a:gd name="T9" fmla="*/ 0 h 2474"/>
                <a:gd name="T10" fmla="*/ 611 w 981"/>
                <a:gd name="T11" fmla="*/ 0 h 2474"/>
                <a:gd name="T12" fmla="*/ 699 w 981"/>
                <a:gd name="T13" fmla="*/ 0 h 2474"/>
                <a:gd name="T14" fmla="*/ 784 w 981"/>
                <a:gd name="T15" fmla="*/ 1 h 2474"/>
                <a:gd name="T16" fmla="*/ 860 w 981"/>
                <a:gd name="T17" fmla="*/ 1 h 2474"/>
                <a:gd name="T18" fmla="*/ 922 w 981"/>
                <a:gd name="T19" fmla="*/ 1 h 2474"/>
                <a:gd name="T20" fmla="*/ 964 w 981"/>
                <a:gd name="T21" fmla="*/ 1 h 2474"/>
                <a:gd name="T22" fmla="*/ 981 w 981"/>
                <a:gd name="T23" fmla="*/ 2 h 2474"/>
                <a:gd name="T24" fmla="*/ 910 w 981"/>
                <a:gd name="T25" fmla="*/ 71 h 2474"/>
                <a:gd name="T26" fmla="*/ 857 w 981"/>
                <a:gd name="T27" fmla="*/ 155 h 2474"/>
                <a:gd name="T28" fmla="*/ 822 w 981"/>
                <a:gd name="T29" fmla="*/ 250 h 2474"/>
                <a:gd name="T30" fmla="*/ 809 w 981"/>
                <a:gd name="T31" fmla="*/ 352 h 2474"/>
                <a:gd name="T32" fmla="*/ 807 w 981"/>
                <a:gd name="T33" fmla="*/ 1352 h 2474"/>
                <a:gd name="T34" fmla="*/ 827 w 981"/>
                <a:gd name="T35" fmla="*/ 1422 h 2474"/>
                <a:gd name="T36" fmla="*/ 864 w 981"/>
                <a:gd name="T37" fmla="*/ 1484 h 2474"/>
                <a:gd name="T38" fmla="*/ 914 w 981"/>
                <a:gd name="T39" fmla="*/ 1534 h 2474"/>
                <a:gd name="T40" fmla="*/ 945 w 981"/>
                <a:gd name="T41" fmla="*/ 2328 h 2474"/>
                <a:gd name="T42" fmla="*/ 934 w 981"/>
                <a:gd name="T43" fmla="*/ 2385 h 2474"/>
                <a:gd name="T44" fmla="*/ 902 w 981"/>
                <a:gd name="T45" fmla="*/ 2431 h 2474"/>
                <a:gd name="T46" fmla="*/ 855 w 981"/>
                <a:gd name="T47" fmla="*/ 2462 h 2474"/>
                <a:gd name="T48" fmla="*/ 798 w 981"/>
                <a:gd name="T49" fmla="*/ 2474 h 2474"/>
                <a:gd name="T50" fmla="*/ 741 w 981"/>
                <a:gd name="T51" fmla="*/ 2462 h 2474"/>
                <a:gd name="T52" fmla="*/ 694 w 981"/>
                <a:gd name="T53" fmla="*/ 2431 h 2474"/>
                <a:gd name="T54" fmla="*/ 663 w 981"/>
                <a:gd name="T55" fmla="*/ 2385 h 2474"/>
                <a:gd name="T56" fmla="*/ 652 w 981"/>
                <a:gd name="T57" fmla="*/ 2328 h 2474"/>
                <a:gd name="T58" fmla="*/ 649 w 981"/>
                <a:gd name="T59" fmla="*/ 1182 h 2474"/>
                <a:gd name="T60" fmla="*/ 633 w 981"/>
                <a:gd name="T61" fmla="*/ 1166 h 2474"/>
                <a:gd name="T62" fmla="*/ 608 w 981"/>
                <a:gd name="T63" fmla="*/ 1166 h 2474"/>
                <a:gd name="T64" fmla="*/ 591 w 981"/>
                <a:gd name="T65" fmla="*/ 1182 h 2474"/>
                <a:gd name="T66" fmla="*/ 588 w 981"/>
                <a:gd name="T67" fmla="*/ 2328 h 2474"/>
                <a:gd name="T68" fmla="*/ 577 w 981"/>
                <a:gd name="T69" fmla="*/ 2385 h 2474"/>
                <a:gd name="T70" fmla="*/ 546 w 981"/>
                <a:gd name="T71" fmla="*/ 2431 h 2474"/>
                <a:gd name="T72" fmla="*/ 499 w 981"/>
                <a:gd name="T73" fmla="*/ 2462 h 2474"/>
                <a:gd name="T74" fmla="*/ 442 w 981"/>
                <a:gd name="T75" fmla="*/ 2474 h 2474"/>
                <a:gd name="T76" fmla="*/ 385 w 981"/>
                <a:gd name="T77" fmla="*/ 2462 h 2474"/>
                <a:gd name="T78" fmla="*/ 338 w 981"/>
                <a:gd name="T79" fmla="*/ 2431 h 2474"/>
                <a:gd name="T80" fmla="*/ 307 w 981"/>
                <a:gd name="T81" fmla="*/ 2385 h 2474"/>
                <a:gd name="T82" fmla="*/ 296 w 981"/>
                <a:gd name="T83" fmla="*/ 2328 h 2474"/>
                <a:gd name="T84" fmla="*/ 294 w 981"/>
                <a:gd name="T85" fmla="*/ 278 h 2474"/>
                <a:gd name="T86" fmla="*/ 282 w 981"/>
                <a:gd name="T87" fmla="*/ 265 h 2474"/>
                <a:gd name="T88" fmla="*/ 262 w 981"/>
                <a:gd name="T89" fmla="*/ 265 h 2474"/>
                <a:gd name="T90" fmla="*/ 250 w 981"/>
                <a:gd name="T91" fmla="*/ 278 h 2474"/>
                <a:gd name="T92" fmla="*/ 244 w 981"/>
                <a:gd name="T93" fmla="*/ 1179 h 2474"/>
                <a:gd name="T94" fmla="*/ 234 w 981"/>
                <a:gd name="T95" fmla="*/ 1226 h 2474"/>
                <a:gd name="T96" fmla="*/ 208 w 981"/>
                <a:gd name="T97" fmla="*/ 1265 h 2474"/>
                <a:gd name="T98" fmla="*/ 169 w 981"/>
                <a:gd name="T99" fmla="*/ 1290 h 2474"/>
                <a:gd name="T100" fmla="*/ 122 w 981"/>
                <a:gd name="T101" fmla="*/ 1300 h 2474"/>
                <a:gd name="T102" fmla="*/ 97 w 981"/>
                <a:gd name="T103" fmla="*/ 1297 h 2474"/>
                <a:gd name="T104" fmla="*/ 52 w 981"/>
                <a:gd name="T105" fmla="*/ 1279 h 2474"/>
                <a:gd name="T106" fmla="*/ 20 w 981"/>
                <a:gd name="T107" fmla="*/ 1246 h 2474"/>
                <a:gd name="T108" fmla="*/ 2 w 981"/>
                <a:gd name="T109" fmla="*/ 1203 h 2474"/>
                <a:gd name="T110" fmla="*/ 4 w 981"/>
                <a:gd name="T111" fmla="*/ 286 h 2474"/>
                <a:gd name="T112" fmla="*/ 17 w 981"/>
                <a:gd name="T113" fmla="*/ 203 h 2474"/>
                <a:gd name="T114" fmla="*/ 51 w 981"/>
                <a:gd name="T115" fmla="*/ 131 h 2474"/>
                <a:gd name="T116" fmla="*/ 104 w 981"/>
                <a:gd name="T117" fmla="*/ 70 h 2474"/>
                <a:gd name="T118" fmla="*/ 172 w 981"/>
                <a:gd name="T119" fmla="*/ 26 h 2474"/>
                <a:gd name="T120" fmla="*/ 250 w 981"/>
                <a:gd name="T121" fmla="*/ 3 h 2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1" h="2474">
                  <a:moveTo>
                    <a:pt x="293" y="0"/>
                  </a:moveTo>
                  <a:lnTo>
                    <a:pt x="297" y="0"/>
                  </a:lnTo>
                  <a:lnTo>
                    <a:pt x="308" y="0"/>
                  </a:lnTo>
                  <a:lnTo>
                    <a:pt x="325" y="0"/>
                  </a:lnTo>
                  <a:lnTo>
                    <a:pt x="347" y="0"/>
                  </a:lnTo>
                  <a:lnTo>
                    <a:pt x="375" y="0"/>
                  </a:lnTo>
                  <a:lnTo>
                    <a:pt x="408" y="0"/>
                  </a:lnTo>
                  <a:lnTo>
                    <a:pt x="443" y="0"/>
                  </a:lnTo>
                  <a:lnTo>
                    <a:pt x="482" y="0"/>
                  </a:lnTo>
                  <a:lnTo>
                    <a:pt x="524" y="0"/>
                  </a:lnTo>
                  <a:lnTo>
                    <a:pt x="566" y="0"/>
                  </a:lnTo>
                  <a:lnTo>
                    <a:pt x="611" y="0"/>
                  </a:lnTo>
                  <a:lnTo>
                    <a:pt x="655" y="0"/>
                  </a:lnTo>
                  <a:lnTo>
                    <a:pt x="699" y="0"/>
                  </a:lnTo>
                  <a:lnTo>
                    <a:pt x="743" y="0"/>
                  </a:lnTo>
                  <a:lnTo>
                    <a:pt x="784" y="1"/>
                  </a:lnTo>
                  <a:lnTo>
                    <a:pt x="824" y="1"/>
                  </a:lnTo>
                  <a:lnTo>
                    <a:pt x="860" y="1"/>
                  </a:lnTo>
                  <a:lnTo>
                    <a:pt x="893" y="1"/>
                  </a:lnTo>
                  <a:lnTo>
                    <a:pt x="922" y="1"/>
                  </a:lnTo>
                  <a:lnTo>
                    <a:pt x="946" y="1"/>
                  </a:lnTo>
                  <a:lnTo>
                    <a:pt x="964" y="1"/>
                  </a:lnTo>
                  <a:lnTo>
                    <a:pt x="976" y="1"/>
                  </a:lnTo>
                  <a:lnTo>
                    <a:pt x="981" y="2"/>
                  </a:lnTo>
                  <a:lnTo>
                    <a:pt x="944" y="34"/>
                  </a:lnTo>
                  <a:lnTo>
                    <a:pt x="910" y="71"/>
                  </a:lnTo>
                  <a:lnTo>
                    <a:pt x="881" y="112"/>
                  </a:lnTo>
                  <a:lnTo>
                    <a:pt x="857" y="155"/>
                  </a:lnTo>
                  <a:lnTo>
                    <a:pt x="837" y="201"/>
                  </a:lnTo>
                  <a:lnTo>
                    <a:pt x="822" y="250"/>
                  </a:lnTo>
                  <a:lnTo>
                    <a:pt x="813" y="300"/>
                  </a:lnTo>
                  <a:lnTo>
                    <a:pt x="809" y="352"/>
                  </a:lnTo>
                  <a:lnTo>
                    <a:pt x="804" y="1314"/>
                  </a:lnTo>
                  <a:lnTo>
                    <a:pt x="807" y="1352"/>
                  </a:lnTo>
                  <a:lnTo>
                    <a:pt x="815" y="1388"/>
                  </a:lnTo>
                  <a:lnTo>
                    <a:pt x="827" y="1422"/>
                  </a:lnTo>
                  <a:lnTo>
                    <a:pt x="843" y="1454"/>
                  </a:lnTo>
                  <a:lnTo>
                    <a:pt x="864" y="1484"/>
                  </a:lnTo>
                  <a:lnTo>
                    <a:pt x="887" y="1511"/>
                  </a:lnTo>
                  <a:lnTo>
                    <a:pt x="914" y="1534"/>
                  </a:lnTo>
                  <a:lnTo>
                    <a:pt x="945" y="1554"/>
                  </a:lnTo>
                  <a:lnTo>
                    <a:pt x="945" y="2328"/>
                  </a:lnTo>
                  <a:lnTo>
                    <a:pt x="942" y="2358"/>
                  </a:lnTo>
                  <a:lnTo>
                    <a:pt x="934" y="2385"/>
                  </a:lnTo>
                  <a:lnTo>
                    <a:pt x="920" y="2410"/>
                  </a:lnTo>
                  <a:lnTo>
                    <a:pt x="902" y="2431"/>
                  </a:lnTo>
                  <a:lnTo>
                    <a:pt x="880" y="2449"/>
                  </a:lnTo>
                  <a:lnTo>
                    <a:pt x="855" y="2462"/>
                  </a:lnTo>
                  <a:lnTo>
                    <a:pt x="828" y="2471"/>
                  </a:lnTo>
                  <a:lnTo>
                    <a:pt x="798" y="2474"/>
                  </a:lnTo>
                  <a:lnTo>
                    <a:pt x="769" y="2471"/>
                  </a:lnTo>
                  <a:lnTo>
                    <a:pt x="741" y="2462"/>
                  </a:lnTo>
                  <a:lnTo>
                    <a:pt x="717" y="2449"/>
                  </a:lnTo>
                  <a:lnTo>
                    <a:pt x="694" y="2431"/>
                  </a:lnTo>
                  <a:lnTo>
                    <a:pt x="677" y="2410"/>
                  </a:lnTo>
                  <a:lnTo>
                    <a:pt x="663" y="2385"/>
                  </a:lnTo>
                  <a:lnTo>
                    <a:pt x="655" y="2358"/>
                  </a:lnTo>
                  <a:lnTo>
                    <a:pt x="652" y="2328"/>
                  </a:lnTo>
                  <a:lnTo>
                    <a:pt x="652" y="1194"/>
                  </a:lnTo>
                  <a:lnTo>
                    <a:pt x="649" y="1182"/>
                  </a:lnTo>
                  <a:lnTo>
                    <a:pt x="643" y="1172"/>
                  </a:lnTo>
                  <a:lnTo>
                    <a:pt x="633" y="1166"/>
                  </a:lnTo>
                  <a:lnTo>
                    <a:pt x="620" y="1163"/>
                  </a:lnTo>
                  <a:lnTo>
                    <a:pt x="608" y="1166"/>
                  </a:lnTo>
                  <a:lnTo>
                    <a:pt x="598" y="1172"/>
                  </a:lnTo>
                  <a:lnTo>
                    <a:pt x="591" y="1182"/>
                  </a:lnTo>
                  <a:lnTo>
                    <a:pt x="588" y="1194"/>
                  </a:lnTo>
                  <a:lnTo>
                    <a:pt x="588" y="2328"/>
                  </a:lnTo>
                  <a:lnTo>
                    <a:pt x="585" y="2358"/>
                  </a:lnTo>
                  <a:lnTo>
                    <a:pt x="577" y="2385"/>
                  </a:lnTo>
                  <a:lnTo>
                    <a:pt x="563" y="2410"/>
                  </a:lnTo>
                  <a:lnTo>
                    <a:pt x="546" y="2431"/>
                  </a:lnTo>
                  <a:lnTo>
                    <a:pt x="524" y="2449"/>
                  </a:lnTo>
                  <a:lnTo>
                    <a:pt x="499" y="2462"/>
                  </a:lnTo>
                  <a:lnTo>
                    <a:pt x="471" y="2471"/>
                  </a:lnTo>
                  <a:lnTo>
                    <a:pt x="442" y="2474"/>
                  </a:lnTo>
                  <a:lnTo>
                    <a:pt x="413" y="2471"/>
                  </a:lnTo>
                  <a:lnTo>
                    <a:pt x="385" y="2462"/>
                  </a:lnTo>
                  <a:lnTo>
                    <a:pt x="360" y="2449"/>
                  </a:lnTo>
                  <a:lnTo>
                    <a:pt x="338" y="2431"/>
                  </a:lnTo>
                  <a:lnTo>
                    <a:pt x="321" y="2410"/>
                  </a:lnTo>
                  <a:lnTo>
                    <a:pt x="307" y="2385"/>
                  </a:lnTo>
                  <a:lnTo>
                    <a:pt x="299" y="2358"/>
                  </a:lnTo>
                  <a:lnTo>
                    <a:pt x="296" y="2328"/>
                  </a:lnTo>
                  <a:lnTo>
                    <a:pt x="296" y="287"/>
                  </a:lnTo>
                  <a:lnTo>
                    <a:pt x="294" y="278"/>
                  </a:lnTo>
                  <a:lnTo>
                    <a:pt x="289" y="270"/>
                  </a:lnTo>
                  <a:lnTo>
                    <a:pt x="282" y="265"/>
                  </a:lnTo>
                  <a:lnTo>
                    <a:pt x="272" y="264"/>
                  </a:lnTo>
                  <a:lnTo>
                    <a:pt x="262" y="265"/>
                  </a:lnTo>
                  <a:lnTo>
                    <a:pt x="255" y="270"/>
                  </a:lnTo>
                  <a:lnTo>
                    <a:pt x="250" y="278"/>
                  </a:lnTo>
                  <a:lnTo>
                    <a:pt x="248" y="287"/>
                  </a:lnTo>
                  <a:lnTo>
                    <a:pt x="244" y="1179"/>
                  </a:lnTo>
                  <a:lnTo>
                    <a:pt x="241" y="1204"/>
                  </a:lnTo>
                  <a:lnTo>
                    <a:pt x="234" y="1226"/>
                  </a:lnTo>
                  <a:lnTo>
                    <a:pt x="223" y="1247"/>
                  </a:lnTo>
                  <a:lnTo>
                    <a:pt x="208" y="1265"/>
                  </a:lnTo>
                  <a:lnTo>
                    <a:pt x="190" y="1279"/>
                  </a:lnTo>
                  <a:lnTo>
                    <a:pt x="169" y="1290"/>
                  </a:lnTo>
                  <a:lnTo>
                    <a:pt x="146" y="1297"/>
                  </a:lnTo>
                  <a:lnTo>
                    <a:pt x="122" y="1300"/>
                  </a:lnTo>
                  <a:lnTo>
                    <a:pt x="121" y="1300"/>
                  </a:lnTo>
                  <a:lnTo>
                    <a:pt x="97" y="1297"/>
                  </a:lnTo>
                  <a:lnTo>
                    <a:pt x="74" y="1290"/>
                  </a:lnTo>
                  <a:lnTo>
                    <a:pt x="52" y="1279"/>
                  </a:lnTo>
                  <a:lnTo>
                    <a:pt x="35" y="1264"/>
                  </a:lnTo>
                  <a:lnTo>
                    <a:pt x="20" y="1246"/>
                  </a:lnTo>
                  <a:lnTo>
                    <a:pt x="9" y="1225"/>
                  </a:lnTo>
                  <a:lnTo>
                    <a:pt x="2" y="1203"/>
                  </a:lnTo>
                  <a:lnTo>
                    <a:pt x="0" y="1177"/>
                  </a:lnTo>
                  <a:lnTo>
                    <a:pt x="4" y="286"/>
                  </a:lnTo>
                  <a:lnTo>
                    <a:pt x="7" y="244"/>
                  </a:lnTo>
                  <a:lnTo>
                    <a:pt x="17" y="203"/>
                  </a:lnTo>
                  <a:lnTo>
                    <a:pt x="31" y="166"/>
                  </a:lnTo>
                  <a:lnTo>
                    <a:pt x="51" y="131"/>
                  </a:lnTo>
                  <a:lnTo>
                    <a:pt x="76" y="99"/>
                  </a:lnTo>
                  <a:lnTo>
                    <a:pt x="104" y="70"/>
                  </a:lnTo>
                  <a:lnTo>
                    <a:pt x="136" y="46"/>
                  </a:lnTo>
                  <a:lnTo>
                    <a:pt x="172" y="26"/>
                  </a:lnTo>
                  <a:lnTo>
                    <a:pt x="210" y="12"/>
                  </a:lnTo>
                  <a:lnTo>
                    <a:pt x="250" y="3"/>
                  </a:lnTo>
                  <a:lnTo>
                    <a:pt x="2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 Narrow" panose="020B0606020202030204" pitchFamily="34" charset="0"/>
              </a:endParaRPr>
            </a:p>
          </p:txBody>
        </p:sp>
        <p:sp>
          <p:nvSpPr>
            <p:cNvPr id="79" name="Freeform 1329">
              <a:extLst>
                <a:ext uri="{FF2B5EF4-FFF2-40B4-BE49-F238E27FC236}">
                  <a16:creationId xmlns:a16="http://schemas.microsoft.com/office/drawing/2014/main" id="{03ABD03B-0FB9-48EE-AD88-CD603BA51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551" y="6124575"/>
              <a:ext cx="47625" cy="49213"/>
            </a:xfrm>
            <a:custGeom>
              <a:avLst/>
              <a:gdLst>
                <a:gd name="T0" fmla="*/ 273 w 547"/>
                <a:gd name="T1" fmla="*/ 0 h 543"/>
                <a:gd name="T2" fmla="*/ 293 w 547"/>
                <a:gd name="T3" fmla="*/ 1 h 543"/>
                <a:gd name="T4" fmla="*/ 313 w 547"/>
                <a:gd name="T5" fmla="*/ 3 h 543"/>
                <a:gd name="T6" fmla="*/ 332 w 547"/>
                <a:gd name="T7" fmla="*/ 7 h 543"/>
                <a:gd name="T8" fmla="*/ 343 w 547"/>
                <a:gd name="T9" fmla="*/ 9 h 543"/>
                <a:gd name="T10" fmla="*/ 375 w 547"/>
                <a:gd name="T11" fmla="*/ 20 h 543"/>
                <a:gd name="T12" fmla="*/ 407 w 547"/>
                <a:gd name="T13" fmla="*/ 35 h 543"/>
                <a:gd name="T14" fmla="*/ 437 w 547"/>
                <a:gd name="T15" fmla="*/ 54 h 543"/>
                <a:gd name="T16" fmla="*/ 464 w 547"/>
                <a:gd name="T17" fmla="*/ 77 h 543"/>
                <a:gd name="T18" fmla="*/ 487 w 547"/>
                <a:gd name="T19" fmla="*/ 103 h 543"/>
                <a:gd name="T20" fmla="*/ 507 w 547"/>
                <a:gd name="T21" fmla="*/ 133 h 543"/>
                <a:gd name="T22" fmla="*/ 524 w 547"/>
                <a:gd name="T23" fmla="*/ 165 h 543"/>
                <a:gd name="T24" fmla="*/ 536 w 547"/>
                <a:gd name="T25" fmla="*/ 199 h 543"/>
                <a:gd name="T26" fmla="*/ 543 w 547"/>
                <a:gd name="T27" fmla="*/ 234 h 543"/>
                <a:gd name="T28" fmla="*/ 547 w 547"/>
                <a:gd name="T29" fmla="*/ 272 h 543"/>
                <a:gd name="T30" fmla="*/ 542 w 547"/>
                <a:gd name="T31" fmla="*/ 312 h 543"/>
                <a:gd name="T32" fmla="*/ 534 w 547"/>
                <a:gd name="T33" fmla="*/ 351 h 543"/>
                <a:gd name="T34" fmla="*/ 519 w 547"/>
                <a:gd name="T35" fmla="*/ 388 h 543"/>
                <a:gd name="T36" fmla="*/ 500 w 547"/>
                <a:gd name="T37" fmla="*/ 423 h 543"/>
                <a:gd name="T38" fmla="*/ 476 w 547"/>
                <a:gd name="T39" fmla="*/ 453 h 543"/>
                <a:gd name="T40" fmla="*/ 449 w 547"/>
                <a:gd name="T41" fmla="*/ 480 h 543"/>
                <a:gd name="T42" fmla="*/ 441 w 547"/>
                <a:gd name="T43" fmla="*/ 486 h 543"/>
                <a:gd name="T44" fmla="*/ 411 w 547"/>
                <a:gd name="T45" fmla="*/ 506 h 543"/>
                <a:gd name="T46" fmla="*/ 380 w 547"/>
                <a:gd name="T47" fmla="*/ 521 h 543"/>
                <a:gd name="T48" fmla="*/ 346 w 547"/>
                <a:gd name="T49" fmla="*/ 533 h 543"/>
                <a:gd name="T50" fmla="*/ 310 w 547"/>
                <a:gd name="T51" fmla="*/ 540 h 543"/>
                <a:gd name="T52" fmla="*/ 273 w 547"/>
                <a:gd name="T53" fmla="*/ 543 h 543"/>
                <a:gd name="T54" fmla="*/ 237 w 547"/>
                <a:gd name="T55" fmla="*/ 540 h 543"/>
                <a:gd name="T56" fmla="*/ 200 w 547"/>
                <a:gd name="T57" fmla="*/ 533 h 543"/>
                <a:gd name="T58" fmla="*/ 167 w 547"/>
                <a:gd name="T59" fmla="*/ 521 h 543"/>
                <a:gd name="T60" fmla="*/ 136 w 547"/>
                <a:gd name="T61" fmla="*/ 506 h 543"/>
                <a:gd name="T62" fmla="*/ 106 w 547"/>
                <a:gd name="T63" fmla="*/ 486 h 543"/>
                <a:gd name="T64" fmla="*/ 90 w 547"/>
                <a:gd name="T65" fmla="*/ 473 h 543"/>
                <a:gd name="T66" fmla="*/ 80 w 547"/>
                <a:gd name="T67" fmla="*/ 464 h 543"/>
                <a:gd name="T68" fmla="*/ 67 w 547"/>
                <a:gd name="T69" fmla="*/ 449 h 543"/>
                <a:gd name="T70" fmla="*/ 55 w 547"/>
                <a:gd name="T71" fmla="*/ 434 h 543"/>
                <a:gd name="T72" fmla="*/ 47 w 547"/>
                <a:gd name="T73" fmla="*/ 424 h 543"/>
                <a:gd name="T74" fmla="*/ 34 w 547"/>
                <a:gd name="T75" fmla="*/ 400 h 543"/>
                <a:gd name="T76" fmla="*/ 22 w 547"/>
                <a:gd name="T77" fmla="*/ 377 h 543"/>
                <a:gd name="T78" fmla="*/ 10 w 547"/>
                <a:gd name="T79" fmla="*/ 339 h 543"/>
                <a:gd name="T80" fmla="*/ 2 w 547"/>
                <a:gd name="T81" fmla="*/ 306 h 543"/>
                <a:gd name="T82" fmla="*/ 0 w 547"/>
                <a:gd name="T83" fmla="*/ 272 h 543"/>
                <a:gd name="T84" fmla="*/ 3 w 547"/>
                <a:gd name="T85" fmla="*/ 232 h 543"/>
                <a:gd name="T86" fmla="*/ 12 w 547"/>
                <a:gd name="T87" fmla="*/ 195 h 543"/>
                <a:gd name="T88" fmla="*/ 25 w 547"/>
                <a:gd name="T89" fmla="*/ 160 h 543"/>
                <a:gd name="T90" fmla="*/ 43 w 547"/>
                <a:gd name="T91" fmla="*/ 126 h 543"/>
                <a:gd name="T92" fmla="*/ 65 w 547"/>
                <a:gd name="T93" fmla="*/ 96 h 543"/>
                <a:gd name="T94" fmla="*/ 91 w 547"/>
                <a:gd name="T95" fmla="*/ 69 h 543"/>
                <a:gd name="T96" fmla="*/ 121 w 547"/>
                <a:gd name="T97" fmla="*/ 47 h 543"/>
                <a:gd name="T98" fmla="*/ 144 w 547"/>
                <a:gd name="T99" fmla="*/ 33 h 543"/>
                <a:gd name="T100" fmla="*/ 167 w 547"/>
                <a:gd name="T101" fmla="*/ 22 h 543"/>
                <a:gd name="T102" fmla="*/ 179 w 547"/>
                <a:gd name="T103" fmla="*/ 17 h 543"/>
                <a:gd name="T104" fmla="*/ 205 w 547"/>
                <a:gd name="T105" fmla="*/ 9 h 543"/>
                <a:gd name="T106" fmla="*/ 218 w 547"/>
                <a:gd name="T107" fmla="*/ 6 h 543"/>
                <a:gd name="T108" fmla="*/ 246 w 547"/>
                <a:gd name="T109" fmla="*/ 2 h 543"/>
                <a:gd name="T110" fmla="*/ 273 w 547"/>
                <a:gd name="T111" fmla="*/ 0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7" h="543">
                  <a:moveTo>
                    <a:pt x="273" y="0"/>
                  </a:moveTo>
                  <a:lnTo>
                    <a:pt x="293" y="1"/>
                  </a:lnTo>
                  <a:lnTo>
                    <a:pt x="313" y="3"/>
                  </a:lnTo>
                  <a:lnTo>
                    <a:pt x="332" y="7"/>
                  </a:lnTo>
                  <a:lnTo>
                    <a:pt x="343" y="9"/>
                  </a:lnTo>
                  <a:lnTo>
                    <a:pt x="375" y="20"/>
                  </a:lnTo>
                  <a:lnTo>
                    <a:pt x="407" y="35"/>
                  </a:lnTo>
                  <a:lnTo>
                    <a:pt x="437" y="54"/>
                  </a:lnTo>
                  <a:lnTo>
                    <a:pt x="464" y="77"/>
                  </a:lnTo>
                  <a:lnTo>
                    <a:pt x="487" y="103"/>
                  </a:lnTo>
                  <a:lnTo>
                    <a:pt x="507" y="133"/>
                  </a:lnTo>
                  <a:lnTo>
                    <a:pt x="524" y="165"/>
                  </a:lnTo>
                  <a:lnTo>
                    <a:pt x="536" y="199"/>
                  </a:lnTo>
                  <a:lnTo>
                    <a:pt x="543" y="234"/>
                  </a:lnTo>
                  <a:lnTo>
                    <a:pt x="547" y="272"/>
                  </a:lnTo>
                  <a:lnTo>
                    <a:pt x="542" y="312"/>
                  </a:lnTo>
                  <a:lnTo>
                    <a:pt x="534" y="351"/>
                  </a:lnTo>
                  <a:lnTo>
                    <a:pt x="519" y="388"/>
                  </a:lnTo>
                  <a:lnTo>
                    <a:pt x="500" y="423"/>
                  </a:lnTo>
                  <a:lnTo>
                    <a:pt x="476" y="453"/>
                  </a:lnTo>
                  <a:lnTo>
                    <a:pt x="449" y="480"/>
                  </a:lnTo>
                  <a:lnTo>
                    <a:pt x="441" y="486"/>
                  </a:lnTo>
                  <a:lnTo>
                    <a:pt x="411" y="506"/>
                  </a:lnTo>
                  <a:lnTo>
                    <a:pt x="380" y="521"/>
                  </a:lnTo>
                  <a:lnTo>
                    <a:pt x="346" y="533"/>
                  </a:lnTo>
                  <a:lnTo>
                    <a:pt x="310" y="540"/>
                  </a:lnTo>
                  <a:lnTo>
                    <a:pt x="273" y="543"/>
                  </a:lnTo>
                  <a:lnTo>
                    <a:pt x="237" y="540"/>
                  </a:lnTo>
                  <a:lnTo>
                    <a:pt x="200" y="533"/>
                  </a:lnTo>
                  <a:lnTo>
                    <a:pt x="167" y="521"/>
                  </a:lnTo>
                  <a:lnTo>
                    <a:pt x="136" y="506"/>
                  </a:lnTo>
                  <a:lnTo>
                    <a:pt x="106" y="486"/>
                  </a:lnTo>
                  <a:lnTo>
                    <a:pt x="90" y="473"/>
                  </a:lnTo>
                  <a:lnTo>
                    <a:pt x="80" y="464"/>
                  </a:lnTo>
                  <a:lnTo>
                    <a:pt x="67" y="449"/>
                  </a:lnTo>
                  <a:lnTo>
                    <a:pt x="55" y="434"/>
                  </a:lnTo>
                  <a:lnTo>
                    <a:pt x="47" y="424"/>
                  </a:lnTo>
                  <a:lnTo>
                    <a:pt x="34" y="400"/>
                  </a:lnTo>
                  <a:lnTo>
                    <a:pt x="22" y="377"/>
                  </a:lnTo>
                  <a:lnTo>
                    <a:pt x="10" y="339"/>
                  </a:lnTo>
                  <a:lnTo>
                    <a:pt x="2" y="306"/>
                  </a:lnTo>
                  <a:lnTo>
                    <a:pt x="0" y="272"/>
                  </a:lnTo>
                  <a:lnTo>
                    <a:pt x="3" y="232"/>
                  </a:lnTo>
                  <a:lnTo>
                    <a:pt x="12" y="195"/>
                  </a:lnTo>
                  <a:lnTo>
                    <a:pt x="25" y="160"/>
                  </a:lnTo>
                  <a:lnTo>
                    <a:pt x="43" y="126"/>
                  </a:lnTo>
                  <a:lnTo>
                    <a:pt x="65" y="96"/>
                  </a:lnTo>
                  <a:lnTo>
                    <a:pt x="91" y="69"/>
                  </a:lnTo>
                  <a:lnTo>
                    <a:pt x="121" y="47"/>
                  </a:lnTo>
                  <a:lnTo>
                    <a:pt x="144" y="33"/>
                  </a:lnTo>
                  <a:lnTo>
                    <a:pt x="167" y="22"/>
                  </a:lnTo>
                  <a:lnTo>
                    <a:pt x="179" y="17"/>
                  </a:lnTo>
                  <a:lnTo>
                    <a:pt x="205" y="9"/>
                  </a:lnTo>
                  <a:lnTo>
                    <a:pt x="218" y="6"/>
                  </a:lnTo>
                  <a:lnTo>
                    <a:pt x="246" y="2"/>
                  </a:lnTo>
                  <a:lnTo>
                    <a:pt x="2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 Narrow" panose="020B0606020202030204" pitchFamily="34" charset="0"/>
              </a:endParaRPr>
            </a:p>
          </p:txBody>
        </p:sp>
        <p:sp>
          <p:nvSpPr>
            <p:cNvPr id="80" name="Freeform 1330">
              <a:extLst>
                <a:ext uri="{FF2B5EF4-FFF2-40B4-BE49-F238E27FC236}">
                  <a16:creationId xmlns:a16="http://schemas.microsoft.com/office/drawing/2014/main" id="{8031BA41-6BAE-463D-9213-B315AC0B2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8626" y="6180138"/>
              <a:ext cx="117475" cy="234950"/>
            </a:xfrm>
            <a:custGeom>
              <a:avLst/>
              <a:gdLst>
                <a:gd name="T0" fmla="*/ 459 w 1339"/>
                <a:gd name="T1" fmla="*/ 24 h 2666"/>
                <a:gd name="T2" fmla="*/ 495 w 1339"/>
                <a:gd name="T3" fmla="*/ 120 h 2666"/>
                <a:gd name="T4" fmla="*/ 543 w 1339"/>
                <a:gd name="T5" fmla="*/ 245 h 2666"/>
                <a:gd name="T6" fmla="*/ 587 w 1339"/>
                <a:gd name="T7" fmla="*/ 362 h 2666"/>
                <a:gd name="T8" fmla="*/ 612 w 1339"/>
                <a:gd name="T9" fmla="*/ 429 h 2666"/>
                <a:gd name="T10" fmla="*/ 585 w 1339"/>
                <a:gd name="T11" fmla="*/ 212 h 2666"/>
                <a:gd name="T12" fmla="*/ 589 w 1339"/>
                <a:gd name="T13" fmla="*/ 9 h 2666"/>
                <a:gd name="T14" fmla="*/ 745 w 1339"/>
                <a:gd name="T15" fmla="*/ 2 h 2666"/>
                <a:gd name="T16" fmla="*/ 706 w 1339"/>
                <a:gd name="T17" fmla="*/ 117 h 2666"/>
                <a:gd name="T18" fmla="*/ 765 w 1339"/>
                <a:gd name="T19" fmla="*/ 249 h 2666"/>
                <a:gd name="T20" fmla="*/ 744 w 1339"/>
                <a:gd name="T21" fmla="*/ 384 h 2666"/>
                <a:gd name="T22" fmla="*/ 785 w 1339"/>
                <a:gd name="T23" fmla="*/ 275 h 2666"/>
                <a:gd name="T24" fmla="*/ 835 w 1339"/>
                <a:gd name="T25" fmla="*/ 149 h 2666"/>
                <a:gd name="T26" fmla="*/ 875 w 1339"/>
                <a:gd name="T27" fmla="*/ 43 h 2666"/>
                <a:gd name="T28" fmla="*/ 1022 w 1339"/>
                <a:gd name="T29" fmla="*/ 0 h 2666"/>
                <a:gd name="T30" fmla="*/ 1179 w 1339"/>
                <a:gd name="T31" fmla="*/ 42 h 2666"/>
                <a:gd name="T32" fmla="*/ 1291 w 1339"/>
                <a:gd name="T33" fmla="*/ 153 h 2666"/>
                <a:gd name="T34" fmla="*/ 1334 w 1339"/>
                <a:gd name="T35" fmla="*/ 308 h 2666"/>
                <a:gd name="T36" fmla="*/ 1329 w 1339"/>
                <a:gd name="T37" fmla="*/ 1320 h 2666"/>
                <a:gd name="T38" fmla="*/ 1259 w 1339"/>
                <a:gd name="T39" fmla="*/ 1390 h 2666"/>
                <a:gd name="T40" fmla="*/ 1181 w 1339"/>
                <a:gd name="T41" fmla="*/ 1398 h 2666"/>
                <a:gd name="T42" fmla="*/ 1098 w 1339"/>
                <a:gd name="T43" fmla="*/ 1343 h 2666"/>
                <a:gd name="T44" fmla="*/ 1073 w 1339"/>
                <a:gd name="T45" fmla="*/ 795 h 2666"/>
                <a:gd name="T46" fmla="*/ 1053 w 1339"/>
                <a:gd name="T47" fmla="*/ 285 h 2666"/>
                <a:gd name="T48" fmla="*/ 1018 w 1339"/>
                <a:gd name="T49" fmla="*/ 301 h 2666"/>
                <a:gd name="T50" fmla="*/ 1016 w 1339"/>
                <a:gd name="T51" fmla="*/ 432 h 2666"/>
                <a:gd name="T52" fmla="*/ 1016 w 1339"/>
                <a:gd name="T53" fmla="*/ 694 h 2666"/>
                <a:gd name="T54" fmla="*/ 1017 w 1339"/>
                <a:gd name="T55" fmla="*/ 1061 h 2666"/>
                <a:gd name="T56" fmla="*/ 1018 w 1339"/>
                <a:gd name="T57" fmla="*/ 1521 h 2666"/>
                <a:gd name="T58" fmla="*/ 1018 w 1339"/>
                <a:gd name="T59" fmla="*/ 2060 h 2666"/>
                <a:gd name="T60" fmla="*/ 1016 w 1339"/>
                <a:gd name="T61" fmla="*/ 2538 h 2666"/>
                <a:gd name="T62" fmla="*/ 963 w 1339"/>
                <a:gd name="T63" fmla="*/ 2629 h 2666"/>
                <a:gd name="T64" fmla="*/ 861 w 1339"/>
                <a:gd name="T65" fmla="*/ 2666 h 2666"/>
                <a:gd name="T66" fmla="*/ 759 w 1339"/>
                <a:gd name="T67" fmla="*/ 2629 h 2666"/>
                <a:gd name="T68" fmla="*/ 705 w 1339"/>
                <a:gd name="T69" fmla="*/ 2538 h 2666"/>
                <a:gd name="T70" fmla="*/ 692 w 1339"/>
                <a:gd name="T71" fmla="*/ 1264 h 2666"/>
                <a:gd name="T72" fmla="*/ 645 w 1339"/>
                <a:gd name="T73" fmla="*/ 1264 h 2666"/>
                <a:gd name="T74" fmla="*/ 632 w 1339"/>
                <a:gd name="T75" fmla="*/ 2538 h 2666"/>
                <a:gd name="T76" fmla="*/ 578 w 1339"/>
                <a:gd name="T77" fmla="*/ 2629 h 2666"/>
                <a:gd name="T78" fmla="*/ 476 w 1339"/>
                <a:gd name="T79" fmla="*/ 2666 h 2666"/>
                <a:gd name="T80" fmla="*/ 375 w 1339"/>
                <a:gd name="T81" fmla="*/ 2629 h 2666"/>
                <a:gd name="T82" fmla="*/ 321 w 1339"/>
                <a:gd name="T83" fmla="*/ 2538 h 2666"/>
                <a:gd name="T84" fmla="*/ 313 w 1339"/>
                <a:gd name="T85" fmla="*/ 288 h 2666"/>
                <a:gd name="T86" fmla="*/ 278 w 1339"/>
                <a:gd name="T87" fmla="*/ 285 h 2666"/>
                <a:gd name="T88" fmla="*/ 268 w 1339"/>
                <a:gd name="T89" fmla="*/ 301 h 2666"/>
                <a:gd name="T90" fmla="*/ 268 w 1339"/>
                <a:gd name="T91" fmla="*/ 310 h 2666"/>
                <a:gd name="T92" fmla="*/ 267 w 1339"/>
                <a:gd name="T93" fmla="*/ 346 h 2666"/>
                <a:gd name="T94" fmla="*/ 267 w 1339"/>
                <a:gd name="T95" fmla="*/ 433 h 2666"/>
                <a:gd name="T96" fmla="*/ 266 w 1339"/>
                <a:gd name="T97" fmla="*/ 595 h 2666"/>
                <a:gd name="T98" fmla="*/ 263 w 1339"/>
                <a:gd name="T99" fmla="*/ 1271 h 2666"/>
                <a:gd name="T100" fmla="*/ 224 w 1339"/>
                <a:gd name="T101" fmla="*/ 1363 h 2666"/>
                <a:gd name="T102" fmla="*/ 131 w 1339"/>
                <a:gd name="T103" fmla="*/ 1401 h 2666"/>
                <a:gd name="T104" fmla="*/ 57 w 1339"/>
                <a:gd name="T105" fmla="*/ 1378 h 2666"/>
                <a:gd name="T106" fmla="*/ 3 w 1339"/>
                <a:gd name="T107" fmla="*/ 1296 h 2666"/>
                <a:gd name="T108" fmla="*/ 8 w 1339"/>
                <a:gd name="T109" fmla="*/ 266 h 2666"/>
                <a:gd name="T110" fmla="*/ 70 w 1339"/>
                <a:gd name="T111" fmla="*/ 121 h 2666"/>
                <a:gd name="T112" fmla="*/ 196 w 1339"/>
                <a:gd name="T113" fmla="*/ 24 h 2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39" h="2666">
                  <a:moveTo>
                    <a:pt x="316" y="0"/>
                  </a:moveTo>
                  <a:lnTo>
                    <a:pt x="449" y="0"/>
                  </a:lnTo>
                  <a:lnTo>
                    <a:pt x="453" y="10"/>
                  </a:lnTo>
                  <a:lnTo>
                    <a:pt x="459" y="24"/>
                  </a:lnTo>
                  <a:lnTo>
                    <a:pt x="466" y="43"/>
                  </a:lnTo>
                  <a:lnTo>
                    <a:pt x="474" y="66"/>
                  </a:lnTo>
                  <a:lnTo>
                    <a:pt x="484" y="92"/>
                  </a:lnTo>
                  <a:lnTo>
                    <a:pt x="495" y="120"/>
                  </a:lnTo>
                  <a:lnTo>
                    <a:pt x="506" y="150"/>
                  </a:lnTo>
                  <a:lnTo>
                    <a:pt x="519" y="181"/>
                  </a:lnTo>
                  <a:lnTo>
                    <a:pt x="531" y="213"/>
                  </a:lnTo>
                  <a:lnTo>
                    <a:pt x="543" y="245"/>
                  </a:lnTo>
                  <a:lnTo>
                    <a:pt x="555" y="276"/>
                  </a:lnTo>
                  <a:lnTo>
                    <a:pt x="566" y="306"/>
                  </a:lnTo>
                  <a:lnTo>
                    <a:pt x="577" y="336"/>
                  </a:lnTo>
                  <a:lnTo>
                    <a:pt x="587" y="362"/>
                  </a:lnTo>
                  <a:lnTo>
                    <a:pt x="595" y="385"/>
                  </a:lnTo>
                  <a:lnTo>
                    <a:pt x="603" y="404"/>
                  </a:lnTo>
                  <a:lnTo>
                    <a:pt x="608" y="419"/>
                  </a:lnTo>
                  <a:lnTo>
                    <a:pt x="612" y="429"/>
                  </a:lnTo>
                  <a:lnTo>
                    <a:pt x="579" y="248"/>
                  </a:lnTo>
                  <a:lnTo>
                    <a:pt x="578" y="236"/>
                  </a:lnTo>
                  <a:lnTo>
                    <a:pt x="580" y="224"/>
                  </a:lnTo>
                  <a:lnTo>
                    <a:pt x="585" y="212"/>
                  </a:lnTo>
                  <a:lnTo>
                    <a:pt x="638" y="117"/>
                  </a:lnTo>
                  <a:lnTo>
                    <a:pt x="589" y="28"/>
                  </a:lnTo>
                  <a:lnTo>
                    <a:pt x="587" y="19"/>
                  </a:lnTo>
                  <a:lnTo>
                    <a:pt x="589" y="9"/>
                  </a:lnTo>
                  <a:lnTo>
                    <a:pt x="596" y="2"/>
                  </a:lnTo>
                  <a:lnTo>
                    <a:pt x="606" y="0"/>
                  </a:lnTo>
                  <a:lnTo>
                    <a:pt x="735" y="0"/>
                  </a:lnTo>
                  <a:lnTo>
                    <a:pt x="745" y="2"/>
                  </a:lnTo>
                  <a:lnTo>
                    <a:pt x="752" y="9"/>
                  </a:lnTo>
                  <a:lnTo>
                    <a:pt x="754" y="19"/>
                  </a:lnTo>
                  <a:lnTo>
                    <a:pt x="752" y="28"/>
                  </a:lnTo>
                  <a:lnTo>
                    <a:pt x="706" y="117"/>
                  </a:lnTo>
                  <a:lnTo>
                    <a:pt x="759" y="212"/>
                  </a:lnTo>
                  <a:lnTo>
                    <a:pt x="764" y="224"/>
                  </a:lnTo>
                  <a:lnTo>
                    <a:pt x="766" y="236"/>
                  </a:lnTo>
                  <a:lnTo>
                    <a:pt x="765" y="249"/>
                  </a:lnTo>
                  <a:lnTo>
                    <a:pt x="727" y="429"/>
                  </a:lnTo>
                  <a:lnTo>
                    <a:pt x="731" y="419"/>
                  </a:lnTo>
                  <a:lnTo>
                    <a:pt x="737" y="403"/>
                  </a:lnTo>
                  <a:lnTo>
                    <a:pt x="744" y="384"/>
                  </a:lnTo>
                  <a:lnTo>
                    <a:pt x="753" y="360"/>
                  </a:lnTo>
                  <a:lnTo>
                    <a:pt x="763" y="334"/>
                  </a:lnTo>
                  <a:lnTo>
                    <a:pt x="774" y="305"/>
                  </a:lnTo>
                  <a:lnTo>
                    <a:pt x="785" y="275"/>
                  </a:lnTo>
                  <a:lnTo>
                    <a:pt x="797" y="244"/>
                  </a:lnTo>
                  <a:lnTo>
                    <a:pt x="810" y="212"/>
                  </a:lnTo>
                  <a:lnTo>
                    <a:pt x="822" y="180"/>
                  </a:lnTo>
                  <a:lnTo>
                    <a:pt x="835" y="149"/>
                  </a:lnTo>
                  <a:lnTo>
                    <a:pt x="846" y="120"/>
                  </a:lnTo>
                  <a:lnTo>
                    <a:pt x="857" y="92"/>
                  </a:lnTo>
                  <a:lnTo>
                    <a:pt x="866" y="66"/>
                  </a:lnTo>
                  <a:lnTo>
                    <a:pt x="875" y="43"/>
                  </a:lnTo>
                  <a:lnTo>
                    <a:pt x="882" y="24"/>
                  </a:lnTo>
                  <a:lnTo>
                    <a:pt x="888" y="10"/>
                  </a:lnTo>
                  <a:lnTo>
                    <a:pt x="891" y="0"/>
                  </a:lnTo>
                  <a:lnTo>
                    <a:pt x="1022" y="0"/>
                  </a:lnTo>
                  <a:lnTo>
                    <a:pt x="1065" y="3"/>
                  </a:lnTo>
                  <a:lnTo>
                    <a:pt x="1105" y="11"/>
                  </a:lnTo>
                  <a:lnTo>
                    <a:pt x="1143" y="24"/>
                  </a:lnTo>
                  <a:lnTo>
                    <a:pt x="1179" y="42"/>
                  </a:lnTo>
                  <a:lnTo>
                    <a:pt x="1212" y="65"/>
                  </a:lnTo>
                  <a:lnTo>
                    <a:pt x="1242" y="91"/>
                  </a:lnTo>
                  <a:lnTo>
                    <a:pt x="1269" y="120"/>
                  </a:lnTo>
                  <a:lnTo>
                    <a:pt x="1291" y="153"/>
                  </a:lnTo>
                  <a:lnTo>
                    <a:pt x="1309" y="188"/>
                  </a:lnTo>
                  <a:lnTo>
                    <a:pt x="1322" y="226"/>
                  </a:lnTo>
                  <a:lnTo>
                    <a:pt x="1331" y="266"/>
                  </a:lnTo>
                  <a:lnTo>
                    <a:pt x="1334" y="308"/>
                  </a:lnTo>
                  <a:lnTo>
                    <a:pt x="1336" y="796"/>
                  </a:lnTo>
                  <a:lnTo>
                    <a:pt x="1339" y="1270"/>
                  </a:lnTo>
                  <a:lnTo>
                    <a:pt x="1336" y="1296"/>
                  </a:lnTo>
                  <a:lnTo>
                    <a:pt x="1329" y="1320"/>
                  </a:lnTo>
                  <a:lnTo>
                    <a:pt x="1317" y="1343"/>
                  </a:lnTo>
                  <a:lnTo>
                    <a:pt x="1301" y="1362"/>
                  </a:lnTo>
                  <a:lnTo>
                    <a:pt x="1282" y="1378"/>
                  </a:lnTo>
                  <a:lnTo>
                    <a:pt x="1259" y="1390"/>
                  </a:lnTo>
                  <a:lnTo>
                    <a:pt x="1234" y="1398"/>
                  </a:lnTo>
                  <a:lnTo>
                    <a:pt x="1208" y="1401"/>
                  </a:lnTo>
                  <a:lnTo>
                    <a:pt x="1207" y="1401"/>
                  </a:lnTo>
                  <a:lnTo>
                    <a:pt x="1181" y="1398"/>
                  </a:lnTo>
                  <a:lnTo>
                    <a:pt x="1156" y="1390"/>
                  </a:lnTo>
                  <a:lnTo>
                    <a:pt x="1133" y="1379"/>
                  </a:lnTo>
                  <a:lnTo>
                    <a:pt x="1114" y="1363"/>
                  </a:lnTo>
                  <a:lnTo>
                    <a:pt x="1098" y="1343"/>
                  </a:lnTo>
                  <a:lnTo>
                    <a:pt x="1086" y="1321"/>
                  </a:lnTo>
                  <a:lnTo>
                    <a:pt x="1079" y="1297"/>
                  </a:lnTo>
                  <a:lnTo>
                    <a:pt x="1076" y="1271"/>
                  </a:lnTo>
                  <a:lnTo>
                    <a:pt x="1073" y="795"/>
                  </a:lnTo>
                  <a:lnTo>
                    <a:pt x="1071" y="309"/>
                  </a:lnTo>
                  <a:lnTo>
                    <a:pt x="1068" y="299"/>
                  </a:lnTo>
                  <a:lnTo>
                    <a:pt x="1062" y="291"/>
                  </a:lnTo>
                  <a:lnTo>
                    <a:pt x="1053" y="285"/>
                  </a:lnTo>
                  <a:lnTo>
                    <a:pt x="1042" y="284"/>
                  </a:lnTo>
                  <a:lnTo>
                    <a:pt x="1032" y="286"/>
                  </a:lnTo>
                  <a:lnTo>
                    <a:pt x="1023" y="292"/>
                  </a:lnTo>
                  <a:lnTo>
                    <a:pt x="1018" y="301"/>
                  </a:lnTo>
                  <a:lnTo>
                    <a:pt x="1016" y="311"/>
                  </a:lnTo>
                  <a:lnTo>
                    <a:pt x="1016" y="344"/>
                  </a:lnTo>
                  <a:lnTo>
                    <a:pt x="1016" y="384"/>
                  </a:lnTo>
                  <a:lnTo>
                    <a:pt x="1016" y="432"/>
                  </a:lnTo>
                  <a:lnTo>
                    <a:pt x="1016" y="486"/>
                  </a:lnTo>
                  <a:lnTo>
                    <a:pt x="1016" y="548"/>
                  </a:lnTo>
                  <a:lnTo>
                    <a:pt x="1016" y="618"/>
                  </a:lnTo>
                  <a:lnTo>
                    <a:pt x="1016" y="694"/>
                  </a:lnTo>
                  <a:lnTo>
                    <a:pt x="1017" y="776"/>
                  </a:lnTo>
                  <a:lnTo>
                    <a:pt x="1017" y="865"/>
                  </a:lnTo>
                  <a:lnTo>
                    <a:pt x="1017" y="960"/>
                  </a:lnTo>
                  <a:lnTo>
                    <a:pt x="1017" y="1061"/>
                  </a:lnTo>
                  <a:lnTo>
                    <a:pt x="1017" y="1168"/>
                  </a:lnTo>
                  <a:lnTo>
                    <a:pt x="1017" y="1280"/>
                  </a:lnTo>
                  <a:lnTo>
                    <a:pt x="1018" y="1397"/>
                  </a:lnTo>
                  <a:lnTo>
                    <a:pt x="1018" y="1521"/>
                  </a:lnTo>
                  <a:lnTo>
                    <a:pt x="1018" y="1648"/>
                  </a:lnTo>
                  <a:lnTo>
                    <a:pt x="1018" y="1781"/>
                  </a:lnTo>
                  <a:lnTo>
                    <a:pt x="1018" y="1918"/>
                  </a:lnTo>
                  <a:lnTo>
                    <a:pt x="1018" y="2060"/>
                  </a:lnTo>
                  <a:lnTo>
                    <a:pt x="1018" y="2205"/>
                  </a:lnTo>
                  <a:lnTo>
                    <a:pt x="1018" y="2356"/>
                  </a:lnTo>
                  <a:lnTo>
                    <a:pt x="1018" y="2509"/>
                  </a:lnTo>
                  <a:lnTo>
                    <a:pt x="1016" y="2538"/>
                  </a:lnTo>
                  <a:lnTo>
                    <a:pt x="1008" y="2564"/>
                  </a:lnTo>
                  <a:lnTo>
                    <a:pt x="997" y="2589"/>
                  </a:lnTo>
                  <a:lnTo>
                    <a:pt x="981" y="2610"/>
                  </a:lnTo>
                  <a:lnTo>
                    <a:pt x="963" y="2629"/>
                  </a:lnTo>
                  <a:lnTo>
                    <a:pt x="940" y="2645"/>
                  </a:lnTo>
                  <a:lnTo>
                    <a:pt x="915" y="2656"/>
                  </a:lnTo>
                  <a:lnTo>
                    <a:pt x="889" y="2664"/>
                  </a:lnTo>
                  <a:lnTo>
                    <a:pt x="861" y="2666"/>
                  </a:lnTo>
                  <a:lnTo>
                    <a:pt x="832" y="2664"/>
                  </a:lnTo>
                  <a:lnTo>
                    <a:pt x="805" y="2656"/>
                  </a:lnTo>
                  <a:lnTo>
                    <a:pt x="781" y="2645"/>
                  </a:lnTo>
                  <a:lnTo>
                    <a:pt x="759" y="2629"/>
                  </a:lnTo>
                  <a:lnTo>
                    <a:pt x="740" y="2610"/>
                  </a:lnTo>
                  <a:lnTo>
                    <a:pt x="724" y="2588"/>
                  </a:lnTo>
                  <a:lnTo>
                    <a:pt x="712" y="2564"/>
                  </a:lnTo>
                  <a:lnTo>
                    <a:pt x="705" y="2538"/>
                  </a:lnTo>
                  <a:lnTo>
                    <a:pt x="702" y="2509"/>
                  </a:lnTo>
                  <a:lnTo>
                    <a:pt x="702" y="1288"/>
                  </a:lnTo>
                  <a:lnTo>
                    <a:pt x="700" y="1275"/>
                  </a:lnTo>
                  <a:lnTo>
                    <a:pt x="692" y="1264"/>
                  </a:lnTo>
                  <a:lnTo>
                    <a:pt x="682" y="1257"/>
                  </a:lnTo>
                  <a:lnTo>
                    <a:pt x="669" y="1254"/>
                  </a:lnTo>
                  <a:lnTo>
                    <a:pt x="655" y="1257"/>
                  </a:lnTo>
                  <a:lnTo>
                    <a:pt x="645" y="1264"/>
                  </a:lnTo>
                  <a:lnTo>
                    <a:pt x="637" y="1275"/>
                  </a:lnTo>
                  <a:lnTo>
                    <a:pt x="635" y="1288"/>
                  </a:lnTo>
                  <a:lnTo>
                    <a:pt x="635" y="2509"/>
                  </a:lnTo>
                  <a:lnTo>
                    <a:pt x="632" y="2538"/>
                  </a:lnTo>
                  <a:lnTo>
                    <a:pt x="625" y="2564"/>
                  </a:lnTo>
                  <a:lnTo>
                    <a:pt x="613" y="2588"/>
                  </a:lnTo>
                  <a:lnTo>
                    <a:pt x="597" y="2610"/>
                  </a:lnTo>
                  <a:lnTo>
                    <a:pt x="578" y="2629"/>
                  </a:lnTo>
                  <a:lnTo>
                    <a:pt x="556" y="2645"/>
                  </a:lnTo>
                  <a:lnTo>
                    <a:pt x="532" y="2656"/>
                  </a:lnTo>
                  <a:lnTo>
                    <a:pt x="505" y="2664"/>
                  </a:lnTo>
                  <a:lnTo>
                    <a:pt x="476" y="2666"/>
                  </a:lnTo>
                  <a:lnTo>
                    <a:pt x="448" y="2664"/>
                  </a:lnTo>
                  <a:lnTo>
                    <a:pt x="422" y="2656"/>
                  </a:lnTo>
                  <a:lnTo>
                    <a:pt x="396" y="2645"/>
                  </a:lnTo>
                  <a:lnTo>
                    <a:pt x="375" y="2629"/>
                  </a:lnTo>
                  <a:lnTo>
                    <a:pt x="356" y="2610"/>
                  </a:lnTo>
                  <a:lnTo>
                    <a:pt x="340" y="2589"/>
                  </a:lnTo>
                  <a:lnTo>
                    <a:pt x="329" y="2564"/>
                  </a:lnTo>
                  <a:lnTo>
                    <a:pt x="321" y="2538"/>
                  </a:lnTo>
                  <a:lnTo>
                    <a:pt x="319" y="2509"/>
                  </a:lnTo>
                  <a:lnTo>
                    <a:pt x="319" y="305"/>
                  </a:lnTo>
                  <a:lnTo>
                    <a:pt x="317" y="296"/>
                  </a:lnTo>
                  <a:lnTo>
                    <a:pt x="313" y="288"/>
                  </a:lnTo>
                  <a:lnTo>
                    <a:pt x="305" y="283"/>
                  </a:lnTo>
                  <a:lnTo>
                    <a:pt x="297" y="280"/>
                  </a:lnTo>
                  <a:lnTo>
                    <a:pt x="286" y="281"/>
                  </a:lnTo>
                  <a:lnTo>
                    <a:pt x="278" y="285"/>
                  </a:lnTo>
                  <a:lnTo>
                    <a:pt x="272" y="291"/>
                  </a:lnTo>
                  <a:lnTo>
                    <a:pt x="269" y="300"/>
                  </a:lnTo>
                  <a:lnTo>
                    <a:pt x="268" y="300"/>
                  </a:lnTo>
                  <a:lnTo>
                    <a:pt x="268" y="301"/>
                  </a:lnTo>
                  <a:lnTo>
                    <a:pt x="268" y="302"/>
                  </a:lnTo>
                  <a:lnTo>
                    <a:pt x="268" y="303"/>
                  </a:lnTo>
                  <a:lnTo>
                    <a:pt x="268" y="306"/>
                  </a:lnTo>
                  <a:lnTo>
                    <a:pt x="268" y="310"/>
                  </a:lnTo>
                  <a:lnTo>
                    <a:pt x="268" y="315"/>
                  </a:lnTo>
                  <a:lnTo>
                    <a:pt x="268" y="323"/>
                  </a:lnTo>
                  <a:lnTo>
                    <a:pt x="267" y="334"/>
                  </a:lnTo>
                  <a:lnTo>
                    <a:pt x="267" y="346"/>
                  </a:lnTo>
                  <a:lnTo>
                    <a:pt x="267" y="362"/>
                  </a:lnTo>
                  <a:lnTo>
                    <a:pt x="267" y="382"/>
                  </a:lnTo>
                  <a:lnTo>
                    <a:pt x="267" y="405"/>
                  </a:lnTo>
                  <a:lnTo>
                    <a:pt x="267" y="433"/>
                  </a:lnTo>
                  <a:lnTo>
                    <a:pt x="267" y="466"/>
                  </a:lnTo>
                  <a:lnTo>
                    <a:pt x="267" y="503"/>
                  </a:lnTo>
                  <a:lnTo>
                    <a:pt x="266" y="546"/>
                  </a:lnTo>
                  <a:lnTo>
                    <a:pt x="266" y="595"/>
                  </a:lnTo>
                  <a:lnTo>
                    <a:pt x="266" y="651"/>
                  </a:lnTo>
                  <a:lnTo>
                    <a:pt x="266" y="712"/>
                  </a:lnTo>
                  <a:lnTo>
                    <a:pt x="265" y="780"/>
                  </a:lnTo>
                  <a:lnTo>
                    <a:pt x="263" y="1271"/>
                  </a:lnTo>
                  <a:lnTo>
                    <a:pt x="260" y="1297"/>
                  </a:lnTo>
                  <a:lnTo>
                    <a:pt x="252" y="1321"/>
                  </a:lnTo>
                  <a:lnTo>
                    <a:pt x="240" y="1343"/>
                  </a:lnTo>
                  <a:lnTo>
                    <a:pt x="224" y="1363"/>
                  </a:lnTo>
                  <a:lnTo>
                    <a:pt x="205" y="1379"/>
                  </a:lnTo>
                  <a:lnTo>
                    <a:pt x="182" y="1390"/>
                  </a:lnTo>
                  <a:lnTo>
                    <a:pt x="158" y="1398"/>
                  </a:lnTo>
                  <a:lnTo>
                    <a:pt x="131" y="1401"/>
                  </a:lnTo>
                  <a:lnTo>
                    <a:pt x="131" y="1401"/>
                  </a:lnTo>
                  <a:lnTo>
                    <a:pt x="104" y="1398"/>
                  </a:lnTo>
                  <a:lnTo>
                    <a:pt x="80" y="1390"/>
                  </a:lnTo>
                  <a:lnTo>
                    <a:pt x="57" y="1378"/>
                  </a:lnTo>
                  <a:lnTo>
                    <a:pt x="38" y="1362"/>
                  </a:lnTo>
                  <a:lnTo>
                    <a:pt x="22" y="1343"/>
                  </a:lnTo>
                  <a:lnTo>
                    <a:pt x="10" y="1320"/>
                  </a:lnTo>
                  <a:lnTo>
                    <a:pt x="3" y="1296"/>
                  </a:lnTo>
                  <a:lnTo>
                    <a:pt x="0" y="1270"/>
                  </a:lnTo>
                  <a:lnTo>
                    <a:pt x="2" y="784"/>
                  </a:lnTo>
                  <a:lnTo>
                    <a:pt x="5" y="308"/>
                  </a:lnTo>
                  <a:lnTo>
                    <a:pt x="8" y="266"/>
                  </a:lnTo>
                  <a:lnTo>
                    <a:pt x="16" y="226"/>
                  </a:lnTo>
                  <a:lnTo>
                    <a:pt x="30" y="189"/>
                  </a:lnTo>
                  <a:lnTo>
                    <a:pt x="48" y="153"/>
                  </a:lnTo>
                  <a:lnTo>
                    <a:pt x="70" y="121"/>
                  </a:lnTo>
                  <a:lnTo>
                    <a:pt x="97" y="91"/>
                  </a:lnTo>
                  <a:lnTo>
                    <a:pt x="126" y="65"/>
                  </a:lnTo>
                  <a:lnTo>
                    <a:pt x="159" y="42"/>
                  </a:lnTo>
                  <a:lnTo>
                    <a:pt x="196" y="24"/>
                  </a:lnTo>
                  <a:lnTo>
                    <a:pt x="234" y="11"/>
                  </a:lnTo>
                  <a:lnTo>
                    <a:pt x="274" y="3"/>
                  </a:lnTo>
                  <a:lnTo>
                    <a:pt x="3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 Narrow" panose="020B0606020202030204" pitchFamily="34" charset="0"/>
              </a:endParaRPr>
            </a:p>
          </p:txBody>
        </p:sp>
        <p:sp>
          <p:nvSpPr>
            <p:cNvPr id="81" name="Freeform 1331">
              <a:extLst>
                <a:ext uri="{FF2B5EF4-FFF2-40B4-BE49-F238E27FC236}">
                  <a16:creationId xmlns:a16="http://schemas.microsoft.com/office/drawing/2014/main" id="{D0F42F0D-DABF-4C38-8D3E-68C662090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451" y="6124575"/>
              <a:ext cx="44450" cy="44450"/>
            </a:xfrm>
            <a:custGeom>
              <a:avLst/>
              <a:gdLst>
                <a:gd name="T0" fmla="*/ 252 w 506"/>
                <a:gd name="T1" fmla="*/ 0 h 504"/>
                <a:gd name="T2" fmla="*/ 291 w 506"/>
                <a:gd name="T3" fmla="*/ 3 h 504"/>
                <a:gd name="T4" fmla="*/ 326 w 506"/>
                <a:gd name="T5" fmla="*/ 11 h 504"/>
                <a:gd name="T6" fmla="*/ 359 w 506"/>
                <a:gd name="T7" fmla="*/ 24 h 504"/>
                <a:gd name="T8" fmla="*/ 391 w 506"/>
                <a:gd name="T9" fmla="*/ 41 h 504"/>
                <a:gd name="T10" fmla="*/ 419 w 506"/>
                <a:gd name="T11" fmla="*/ 62 h 504"/>
                <a:gd name="T12" fmla="*/ 444 w 506"/>
                <a:gd name="T13" fmla="*/ 87 h 504"/>
                <a:gd name="T14" fmla="*/ 465 w 506"/>
                <a:gd name="T15" fmla="*/ 115 h 504"/>
                <a:gd name="T16" fmla="*/ 482 w 506"/>
                <a:gd name="T17" fmla="*/ 146 h 504"/>
                <a:gd name="T18" fmla="*/ 495 w 506"/>
                <a:gd name="T19" fmla="*/ 180 h 504"/>
                <a:gd name="T20" fmla="*/ 504 w 506"/>
                <a:gd name="T21" fmla="*/ 215 h 504"/>
                <a:gd name="T22" fmla="*/ 506 w 506"/>
                <a:gd name="T23" fmla="*/ 252 h 504"/>
                <a:gd name="T24" fmla="*/ 504 w 506"/>
                <a:gd name="T25" fmla="*/ 289 h 504"/>
                <a:gd name="T26" fmla="*/ 495 w 506"/>
                <a:gd name="T27" fmla="*/ 324 h 504"/>
                <a:gd name="T28" fmla="*/ 482 w 506"/>
                <a:gd name="T29" fmla="*/ 357 h 504"/>
                <a:gd name="T30" fmla="*/ 465 w 506"/>
                <a:gd name="T31" fmla="*/ 388 h 504"/>
                <a:gd name="T32" fmla="*/ 445 w 506"/>
                <a:gd name="T33" fmla="*/ 416 h 504"/>
                <a:gd name="T34" fmla="*/ 420 w 506"/>
                <a:gd name="T35" fmla="*/ 441 h 504"/>
                <a:gd name="T36" fmla="*/ 392 w 506"/>
                <a:gd name="T37" fmla="*/ 463 h 504"/>
                <a:gd name="T38" fmla="*/ 360 w 506"/>
                <a:gd name="T39" fmla="*/ 480 h 504"/>
                <a:gd name="T40" fmla="*/ 327 w 506"/>
                <a:gd name="T41" fmla="*/ 493 h 504"/>
                <a:gd name="T42" fmla="*/ 291 w 506"/>
                <a:gd name="T43" fmla="*/ 501 h 504"/>
                <a:gd name="T44" fmla="*/ 252 w 506"/>
                <a:gd name="T45" fmla="*/ 504 h 504"/>
                <a:gd name="T46" fmla="*/ 215 w 506"/>
                <a:gd name="T47" fmla="*/ 501 h 504"/>
                <a:gd name="T48" fmla="*/ 179 w 506"/>
                <a:gd name="T49" fmla="*/ 493 h 504"/>
                <a:gd name="T50" fmla="*/ 145 w 506"/>
                <a:gd name="T51" fmla="*/ 480 h 504"/>
                <a:gd name="T52" fmla="*/ 114 w 506"/>
                <a:gd name="T53" fmla="*/ 463 h 504"/>
                <a:gd name="T54" fmla="*/ 86 w 506"/>
                <a:gd name="T55" fmla="*/ 441 h 504"/>
                <a:gd name="T56" fmla="*/ 60 w 506"/>
                <a:gd name="T57" fmla="*/ 416 h 504"/>
                <a:gd name="T58" fmla="*/ 40 w 506"/>
                <a:gd name="T59" fmla="*/ 388 h 504"/>
                <a:gd name="T60" fmla="*/ 23 w 506"/>
                <a:gd name="T61" fmla="*/ 357 h 504"/>
                <a:gd name="T62" fmla="*/ 10 w 506"/>
                <a:gd name="T63" fmla="*/ 324 h 504"/>
                <a:gd name="T64" fmla="*/ 2 w 506"/>
                <a:gd name="T65" fmla="*/ 289 h 504"/>
                <a:gd name="T66" fmla="*/ 0 w 506"/>
                <a:gd name="T67" fmla="*/ 252 h 504"/>
                <a:gd name="T68" fmla="*/ 3 w 506"/>
                <a:gd name="T69" fmla="*/ 215 h 504"/>
                <a:gd name="T70" fmla="*/ 10 w 506"/>
                <a:gd name="T71" fmla="*/ 180 h 504"/>
                <a:gd name="T72" fmla="*/ 23 w 506"/>
                <a:gd name="T73" fmla="*/ 146 h 504"/>
                <a:gd name="T74" fmla="*/ 40 w 506"/>
                <a:gd name="T75" fmla="*/ 115 h 504"/>
                <a:gd name="T76" fmla="*/ 61 w 506"/>
                <a:gd name="T77" fmla="*/ 87 h 504"/>
                <a:gd name="T78" fmla="*/ 87 w 506"/>
                <a:gd name="T79" fmla="*/ 62 h 504"/>
                <a:gd name="T80" fmla="*/ 115 w 506"/>
                <a:gd name="T81" fmla="*/ 41 h 504"/>
                <a:gd name="T82" fmla="*/ 146 w 506"/>
                <a:gd name="T83" fmla="*/ 24 h 504"/>
                <a:gd name="T84" fmla="*/ 180 w 506"/>
                <a:gd name="T85" fmla="*/ 11 h 504"/>
                <a:gd name="T86" fmla="*/ 215 w 506"/>
                <a:gd name="T87" fmla="*/ 3 h 504"/>
                <a:gd name="T88" fmla="*/ 252 w 506"/>
                <a:gd name="T89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6" h="504">
                  <a:moveTo>
                    <a:pt x="252" y="0"/>
                  </a:moveTo>
                  <a:lnTo>
                    <a:pt x="291" y="3"/>
                  </a:lnTo>
                  <a:lnTo>
                    <a:pt x="326" y="11"/>
                  </a:lnTo>
                  <a:lnTo>
                    <a:pt x="359" y="24"/>
                  </a:lnTo>
                  <a:lnTo>
                    <a:pt x="391" y="41"/>
                  </a:lnTo>
                  <a:lnTo>
                    <a:pt x="419" y="62"/>
                  </a:lnTo>
                  <a:lnTo>
                    <a:pt x="444" y="87"/>
                  </a:lnTo>
                  <a:lnTo>
                    <a:pt x="465" y="115"/>
                  </a:lnTo>
                  <a:lnTo>
                    <a:pt x="482" y="146"/>
                  </a:lnTo>
                  <a:lnTo>
                    <a:pt x="495" y="180"/>
                  </a:lnTo>
                  <a:lnTo>
                    <a:pt x="504" y="215"/>
                  </a:lnTo>
                  <a:lnTo>
                    <a:pt x="506" y="252"/>
                  </a:lnTo>
                  <a:lnTo>
                    <a:pt x="504" y="289"/>
                  </a:lnTo>
                  <a:lnTo>
                    <a:pt x="495" y="324"/>
                  </a:lnTo>
                  <a:lnTo>
                    <a:pt x="482" y="357"/>
                  </a:lnTo>
                  <a:lnTo>
                    <a:pt x="465" y="388"/>
                  </a:lnTo>
                  <a:lnTo>
                    <a:pt x="445" y="416"/>
                  </a:lnTo>
                  <a:lnTo>
                    <a:pt x="420" y="441"/>
                  </a:lnTo>
                  <a:lnTo>
                    <a:pt x="392" y="463"/>
                  </a:lnTo>
                  <a:lnTo>
                    <a:pt x="360" y="480"/>
                  </a:lnTo>
                  <a:lnTo>
                    <a:pt x="327" y="493"/>
                  </a:lnTo>
                  <a:lnTo>
                    <a:pt x="291" y="501"/>
                  </a:lnTo>
                  <a:lnTo>
                    <a:pt x="252" y="504"/>
                  </a:lnTo>
                  <a:lnTo>
                    <a:pt x="215" y="501"/>
                  </a:lnTo>
                  <a:lnTo>
                    <a:pt x="179" y="493"/>
                  </a:lnTo>
                  <a:lnTo>
                    <a:pt x="145" y="480"/>
                  </a:lnTo>
                  <a:lnTo>
                    <a:pt x="114" y="463"/>
                  </a:lnTo>
                  <a:lnTo>
                    <a:pt x="86" y="441"/>
                  </a:lnTo>
                  <a:lnTo>
                    <a:pt x="60" y="416"/>
                  </a:lnTo>
                  <a:lnTo>
                    <a:pt x="40" y="388"/>
                  </a:lnTo>
                  <a:lnTo>
                    <a:pt x="23" y="357"/>
                  </a:lnTo>
                  <a:lnTo>
                    <a:pt x="10" y="324"/>
                  </a:lnTo>
                  <a:lnTo>
                    <a:pt x="2" y="289"/>
                  </a:lnTo>
                  <a:lnTo>
                    <a:pt x="0" y="252"/>
                  </a:lnTo>
                  <a:lnTo>
                    <a:pt x="3" y="215"/>
                  </a:lnTo>
                  <a:lnTo>
                    <a:pt x="10" y="180"/>
                  </a:lnTo>
                  <a:lnTo>
                    <a:pt x="23" y="146"/>
                  </a:lnTo>
                  <a:lnTo>
                    <a:pt x="40" y="115"/>
                  </a:lnTo>
                  <a:lnTo>
                    <a:pt x="61" y="87"/>
                  </a:lnTo>
                  <a:lnTo>
                    <a:pt x="87" y="62"/>
                  </a:lnTo>
                  <a:lnTo>
                    <a:pt x="115" y="41"/>
                  </a:lnTo>
                  <a:lnTo>
                    <a:pt x="146" y="24"/>
                  </a:lnTo>
                  <a:lnTo>
                    <a:pt x="180" y="11"/>
                  </a:lnTo>
                  <a:lnTo>
                    <a:pt x="215" y="3"/>
                  </a:lnTo>
                  <a:lnTo>
                    <a:pt x="2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 Narrow" panose="020B0606020202030204" pitchFamily="34" charset="0"/>
              </a:endParaRPr>
            </a:p>
          </p:txBody>
        </p:sp>
      </p:grpSp>
      <p:pic>
        <p:nvPicPr>
          <p:cNvPr id="82" name="Picture 6" descr="https://cdn-icons-png.flaticon.com/512/4252/42523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273" y="756236"/>
            <a:ext cx="483700" cy="48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Прямая соединительная линия 60"/>
          <p:cNvCxnSpPr>
            <a:cxnSpLocks/>
          </p:cNvCxnSpPr>
          <p:nvPr/>
        </p:nvCxnSpPr>
        <p:spPr>
          <a:xfrm flipH="1">
            <a:off x="5469277" y="1533880"/>
            <a:ext cx="7471" cy="430095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12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7201679" y="1168861"/>
            <a:ext cx="4203658" cy="845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80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399871" y="2596581"/>
            <a:ext cx="1663330" cy="133883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3" name="Rectangle: Rounded Corners 129">
            <a:extLst>
              <a:ext uri="{FF2B5EF4-FFF2-40B4-BE49-F238E27FC236}">
                <a16:creationId xmlns:a16="http://schemas.microsoft.com/office/drawing/2014/main" id="{6DC8F018-9008-4551-8681-4DB32C988DD6}"/>
              </a:ext>
            </a:extLst>
          </p:cNvPr>
          <p:cNvSpPr/>
          <p:nvPr/>
        </p:nvSpPr>
        <p:spPr>
          <a:xfrm>
            <a:off x="387353" y="728956"/>
            <a:ext cx="4906273" cy="37713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8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7201679" y="2583819"/>
            <a:ext cx="4203658" cy="13928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92" name="Rectangle: Rounded Corners 129">
            <a:extLst>
              <a:ext uri="{FF2B5EF4-FFF2-40B4-BE49-F238E27FC236}">
                <a16:creationId xmlns:a16="http://schemas.microsoft.com/office/drawing/2014/main" id="{6DC8F018-9008-4551-8681-4DB32C988DD6}"/>
              </a:ext>
            </a:extLst>
          </p:cNvPr>
          <p:cNvSpPr/>
          <p:nvPr/>
        </p:nvSpPr>
        <p:spPr>
          <a:xfrm>
            <a:off x="7177718" y="2094192"/>
            <a:ext cx="4272914" cy="37713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5" name="Rectangle: Rounded Corners 104">
            <a:extLst>
              <a:ext uri="{FF2B5EF4-FFF2-40B4-BE49-F238E27FC236}">
                <a16:creationId xmlns:a16="http://schemas.microsoft.com/office/drawing/2014/main" id="{9BFCEC21-6DB7-473F-B65D-AFAF830E7131}"/>
              </a:ext>
            </a:extLst>
          </p:cNvPr>
          <p:cNvSpPr/>
          <p:nvPr/>
        </p:nvSpPr>
        <p:spPr>
          <a:xfrm>
            <a:off x="7796745" y="2782848"/>
            <a:ext cx="3053913" cy="3829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93663" defTabSz="6858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Автоматизированный процесс</a:t>
            </a:r>
            <a:endParaRPr lang="en-US" sz="14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7" name="Rectangle: Rounded Corners 104">
            <a:extLst>
              <a:ext uri="{FF2B5EF4-FFF2-40B4-BE49-F238E27FC236}">
                <a16:creationId xmlns:a16="http://schemas.microsoft.com/office/drawing/2014/main" id="{9BFCEC21-6DB7-473F-B65D-AFAF830E7131}"/>
              </a:ext>
            </a:extLst>
          </p:cNvPr>
          <p:cNvSpPr/>
          <p:nvPr/>
        </p:nvSpPr>
        <p:spPr>
          <a:xfrm>
            <a:off x="7584808" y="3411642"/>
            <a:ext cx="3601922" cy="36690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defTabSz="6858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Генерация индивидуального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QR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-к</a:t>
            </a:r>
            <a:r>
              <a:rPr lang="kk-KZ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ода</a:t>
            </a:r>
            <a:endParaRPr lang="en-US" sz="14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pic>
        <p:nvPicPr>
          <p:cNvPr id="73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29" y="4649710"/>
            <a:ext cx="326223" cy="346778"/>
          </a:xfrm>
          <a:prstGeom prst="rect">
            <a:avLst/>
          </a:prstGeom>
          <a:ln>
            <a:noFill/>
          </a:ln>
        </p:spPr>
      </p:pic>
      <p:sp>
        <p:nvSpPr>
          <p:cNvPr id="74" name="Прямоугольник: скругленные углы 19">
            <a:extLst>
              <a:ext uri="{FF2B5EF4-FFF2-40B4-BE49-F238E27FC236}">
                <a16:creationId xmlns:a16="http://schemas.microsoft.com/office/drawing/2014/main" id="{5FAE3555-C6BF-4E96-AC60-6E8E03CFCC6D}"/>
              </a:ext>
            </a:extLst>
          </p:cNvPr>
          <p:cNvSpPr/>
          <p:nvPr/>
        </p:nvSpPr>
        <p:spPr>
          <a:xfrm>
            <a:off x="159440" y="4237873"/>
            <a:ext cx="11792034" cy="2431211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355330" y="4084180"/>
            <a:ext cx="333733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latin typeface="Arial" panose="020B0604020202020204" pitchFamily="34" charset="0"/>
              </a:rPr>
              <a:t>ДАЛЬНЕЙШИЕ МЕРЫ</a:t>
            </a:r>
          </a:p>
        </p:txBody>
      </p:sp>
      <p:pic>
        <p:nvPicPr>
          <p:cNvPr id="87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41" y="4683898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99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60" y="5370168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100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26" y="6085276"/>
            <a:ext cx="326223" cy="346778"/>
          </a:xfrm>
          <a:prstGeom prst="rect">
            <a:avLst/>
          </a:prstGeom>
          <a:ln>
            <a:noFill/>
          </a:ln>
        </p:spPr>
      </p:pic>
      <p:sp>
        <p:nvSpPr>
          <p:cNvPr id="102" name="Прямоугольник 101"/>
          <p:cNvSpPr/>
          <p:nvPr/>
        </p:nvSpPr>
        <p:spPr>
          <a:xfrm>
            <a:off x="750242" y="4603199"/>
            <a:ext cx="48244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buClr>
                <a:srgbClr val="4472C4">
                  <a:lumMod val="50000"/>
                </a:srgbClr>
              </a:buClr>
            </a:pPr>
            <a:r>
              <a:rPr lang="kk-KZ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Разработка образовательных программ на основе актуализированных профстандартов</a:t>
            </a:r>
            <a:endParaRPr lang="ru-RU" sz="1400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62437" y="5385368"/>
            <a:ext cx="482440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buClr>
                <a:srgbClr val="4472C4">
                  <a:lumMod val="50000"/>
                </a:srgbClr>
              </a:buClr>
            </a:pPr>
            <a:r>
              <a:rPr lang="kk-KZ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Внедрение новых профессий</a:t>
            </a:r>
            <a:endParaRPr lang="ru-RU" sz="1400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45183" y="6107349"/>
            <a:ext cx="48294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buClr>
                <a:srgbClr val="4472C4">
                  <a:lumMod val="50000"/>
                </a:srgbClr>
              </a:buClr>
            </a:pPr>
            <a:r>
              <a:rPr lang="kk-KZ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Пересмотр учебных программ по профилям</a:t>
            </a:r>
            <a:endParaRPr lang="ru-RU" sz="1400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590263" y="4668561"/>
            <a:ext cx="5361211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buClr>
                <a:srgbClr val="4472C4">
                  <a:lumMod val="50000"/>
                </a:srgbClr>
              </a:buClr>
            </a:pPr>
            <a:r>
              <a:rPr lang="kk-KZ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Внедрение системы внутреннего обеспечения качества</a:t>
            </a:r>
            <a:endParaRPr lang="ru-RU" sz="1400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9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41" y="5389261"/>
            <a:ext cx="326223" cy="346778"/>
          </a:xfrm>
          <a:prstGeom prst="rect">
            <a:avLst/>
          </a:prstGeom>
          <a:ln>
            <a:noFill/>
          </a:ln>
        </p:spPr>
      </p:pic>
      <p:sp>
        <p:nvSpPr>
          <p:cNvPr id="110" name="Прямоугольник 109"/>
          <p:cNvSpPr/>
          <p:nvPr/>
        </p:nvSpPr>
        <p:spPr>
          <a:xfrm>
            <a:off x="6590263" y="5376460"/>
            <a:ext cx="534095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buClr>
                <a:srgbClr val="4472C4">
                  <a:lumMod val="50000"/>
                </a:srgbClr>
              </a:buClr>
            </a:pPr>
            <a:r>
              <a:rPr lang="kk-KZ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Внедрение независимой оценки</a:t>
            </a:r>
            <a:endParaRPr lang="ru-RU" sz="1400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590263" y="6022496"/>
            <a:ext cx="48150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buClr>
                <a:srgbClr val="4472C4">
                  <a:lumMod val="50000"/>
                </a:srgbClr>
              </a:buClr>
            </a:pP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Признание результатов неформального и </a:t>
            </a:r>
            <a:r>
              <a:rPr lang="ru-RU" sz="1400" dirty="0" err="1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информального</a:t>
            </a: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обучения</a:t>
            </a:r>
          </a:p>
        </p:txBody>
      </p:sp>
      <p:pic>
        <p:nvPicPr>
          <p:cNvPr id="113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41" y="6109718"/>
            <a:ext cx="326223" cy="346778"/>
          </a:xfrm>
          <a:prstGeom prst="rect">
            <a:avLst/>
          </a:prstGeom>
          <a:ln>
            <a:noFill/>
          </a:ln>
        </p:spPr>
      </p:pic>
      <p:sp>
        <p:nvSpPr>
          <p:cNvPr id="117" name="TextBox 116"/>
          <p:cNvSpPr txBox="1"/>
          <p:nvPr/>
        </p:nvSpPr>
        <p:spPr>
          <a:xfrm>
            <a:off x="7796745" y="2132000"/>
            <a:ext cx="31780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1612900" algn="l"/>
              </a:tabLst>
            </a:pPr>
            <a:r>
              <a:rPr lang="ru-RU" sz="1400" b="1" dirty="0">
                <a:latin typeface="Arial" panose="020B0604020202020204" pitchFamily="34" charset="0"/>
              </a:rPr>
              <a:t>НОВЫЙ МЕХАНИЗМ РЕЕСТРА ОП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896737" y="756781"/>
            <a:ext cx="1887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РАЗРАБОТАНЫ ОП</a:t>
            </a:r>
          </a:p>
        </p:txBody>
      </p:sp>
      <p:sp>
        <p:nvSpPr>
          <p:cNvPr id="51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399871" y="1172236"/>
            <a:ext cx="4893755" cy="133883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688442" y="1210574"/>
            <a:ext cx="2889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,1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разработанных ОП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5817" y="1317363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КОЛЛЕДЖ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11239" y="1812305"/>
            <a:ext cx="5066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6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2-х этапная экспертиза: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 – работодатели </a:t>
            </a:r>
            <a:r>
              <a:rPr lang="ru-RU" sz="11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профстандарты</a:t>
            </a:r>
            <a:r>
              <a:rPr lang="ru-RU" sz="11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2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 – экспертная группа </a:t>
            </a:r>
            <a:r>
              <a:rPr lang="ru-RU" sz="11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(методология)</a:t>
            </a:r>
            <a:endParaRPr lang="kk-KZ" sz="11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Picture 14" descr="примерно на равном значок в Material De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944" y="1186698"/>
            <a:ext cx="629936" cy="62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0" name="Группа 99">
            <a:extLst>
              <a:ext uri="{FF2B5EF4-FFF2-40B4-BE49-F238E27FC236}">
                <a16:creationId xmlns:a16="http://schemas.microsoft.com/office/drawing/2014/main" id="{5DBCA190-D5C0-4F01-BC33-139B463581A2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2532532" y="2915919"/>
            <a:ext cx="561245" cy="667899"/>
            <a:chOff x="5048874" y="1509126"/>
            <a:chExt cx="459230" cy="630576"/>
          </a:xfrm>
        </p:grpSpPr>
        <p:sp>
          <p:nvSpPr>
            <p:cNvPr id="71" name="Chevron2">
              <a:extLst>
                <a:ext uri="{FF2B5EF4-FFF2-40B4-BE49-F238E27FC236}">
                  <a16:creationId xmlns:a16="http://schemas.microsoft.com/office/drawing/2014/main" id="{FF674AF6-5211-4819-885D-1388733B7E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50779" y="1548871"/>
              <a:ext cx="243907" cy="552273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72" name="Chevron2">
              <a:extLst>
                <a:ext uri="{FF2B5EF4-FFF2-40B4-BE49-F238E27FC236}">
                  <a16:creationId xmlns:a16="http://schemas.microsoft.com/office/drawing/2014/main" id="{6571BAFC-2824-48B3-987D-010AC84CE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29898" y="1509719"/>
              <a:ext cx="278206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78" name="Стрелка вправо 77"/>
          <p:cNvSpPr/>
          <p:nvPr/>
        </p:nvSpPr>
        <p:spPr>
          <a:xfrm>
            <a:off x="9127062" y="1354026"/>
            <a:ext cx="239868" cy="38945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9836863" y="1179601"/>
            <a:ext cx="1436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endParaRPr lang="en-US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327041" y="1217177"/>
            <a:ext cx="14947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Arial" pitchFamily="34" charset="0"/>
                <a:ea typeface="Calibri"/>
              </a:rPr>
              <a:t>191   </a:t>
            </a:r>
            <a:r>
              <a:rPr lang="ru-RU" sz="1200" dirty="0" err="1">
                <a:latin typeface="Arial" pitchFamily="34" charset="0"/>
                <a:ea typeface="Calibri"/>
              </a:rPr>
              <a:t>профстандартов</a:t>
            </a:r>
            <a:endParaRPr lang="ru-RU" sz="1200" dirty="0">
              <a:latin typeface="Arial" pitchFamily="34" charset="0"/>
              <a:ea typeface="Calibri"/>
            </a:endParaRPr>
          </a:p>
        </p:txBody>
      </p:sp>
      <p:sp>
        <p:nvSpPr>
          <p:cNvPr id="47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3586327" y="2586799"/>
            <a:ext cx="1707299" cy="134861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9" name="Rectangle: Rounded Corners 129">
            <a:extLst>
              <a:ext uri="{FF2B5EF4-FFF2-40B4-BE49-F238E27FC236}">
                <a16:creationId xmlns:a16="http://schemas.microsoft.com/office/drawing/2014/main" id="{6DC8F018-9008-4551-8681-4DB32C988DD6}"/>
              </a:ext>
            </a:extLst>
          </p:cNvPr>
          <p:cNvSpPr/>
          <p:nvPr/>
        </p:nvSpPr>
        <p:spPr>
          <a:xfrm>
            <a:off x="7177718" y="742577"/>
            <a:ext cx="4266818" cy="3585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277134" y="767611"/>
            <a:ext cx="416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612900" algn="l"/>
              </a:tabLst>
            </a:pPr>
            <a:r>
              <a:rPr lang="ru-RU" sz="1400" b="1" dirty="0">
                <a:latin typeface="Arial" panose="020B0604020202020204" pitchFamily="34" charset="0"/>
              </a:rPr>
              <a:t>ПЛАНИРУЕТСЯ</a:t>
            </a:r>
            <a:r>
              <a:rPr lang="kk-KZ" sz="1400" b="1" dirty="0">
                <a:latin typeface="Arial" panose="020B0604020202020204" pitchFamily="34" charset="0"/>
              </a:rPr>
              <a:t> РАЗРАБОТКА</a:t>
            </a:r>
            <a:endParaRPr lang="ru-RU" sz="1400" b="1" dirty="0">
              <a:latin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54228" y="2827254"/>
            <a:ext cx="1598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3,8 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576802" y="2707096"/>
            <a:ext cx="17958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400" b="1" dirty="0">
                <a:solidFill>
                  <a:srgbClr val="0F6F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 на основе ПС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9712E6D7-9D6B-47A1-8F53-CFA47D8125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68124" y="0"/>
            <a:ext cx="11523875" cy="5182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F9CC36-878F-4477-93A8-081DE3750D07}"/>
              </a:ext>
            </a:extLst>
          </p:cNvPr>
          <p:cNvSpPr txBox="1"/>
          <p:nvPr/>
        </p:nvSpPr>
        <p:spPr>
          <a:xfrm>
            <a:off x="3586328" y="61480"/>
            <a:ext cx="8205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ТРАНСФОРМАЦИЯ СОДЕРЖАНИЯ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ТиПО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ru-KZ" dirty="0">
              <a:solidFill>
                <a:schemeClr val="bg1"/>
              </a:solidFill>
            </a:endParaRPr>
          </a:p>
        </p:txBody>
      </p:sp>
      <p:pic>
        <p:nvPicPr>
          <p:cNvPr id="45" name="Google Shape;104;p2">
            <a:extLst>
              <a:ext uri="{FF2B5EF4-FFF2-40B4-BE49-F238E27FC236}">
                <a16:creationId xmlns:a16="http://schemas.microsoft.com/office/drawing/2014/main" id="{48170224-D2E4-47A9-9BCB-A5BE53ACDCA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868" y="17753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517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02155" y="1572170"/>
            <a:ext cx="11442622" cy="8160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ounded Rectangle 2"/>
          <p:cNvSpPr/>
          <p:nvPr/>
        </p:nvSpPr>
        <p:spPr>
          <a:xfrm rot="16200000">
            <a:off x="522656" y="748070"/>
            <a:ext cx="2425165" cy="2666167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45" name="Rounded Rectangle 2"/>
          <p:cNvSpPr/>
          <p:nvPr/>
        </p:nvSpPr>
        <p:spPr>
          <a:xfrm rot="16200000">
            <a:off x="3455372" y="752119"/>
            <a:ext cx="2425165" cy="2666167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44" name="Rounded Rectangle 2"/>
          <p:cNvSpPr/>
          <p:nvPr/>
        </p:nvSpPr>
        <p:spPr>
          <a:xfrm rot="16200000">
            <a:off x="6369074" y="752119"/>
            <a:ext cx="2425165" cy="2666167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42" name="Rounded Rectangle 2"/>
          <p:cNvSpPr/>
          <p:nvPr/>
        </p:nvSpPr>
        <p:spPr>
          <a:xfrm rot="16200000">
            <a:off x="9299113" y="742392"/>
            <a:ext cx="2425165" cy="2666167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4" name="Прямоугольник 3"/>
          <p:cNvSpPr/>
          <p:nvPr/>
        </p:nvSpPr>
        <p:spPr>
          <a:xfrm>
            <a:off x="44877" y="120806"/>
            <a:ext cx="10461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ЦИФРОВИЗАЦИЯ СИСТЕМЫ ТИПО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C3A7138-F935-433D-AD85-F12D365463CE}"/>
              </a:ext>
            </a:extLst>
          </p:cNvPr>
          <p:cNvSpPr/>
          <p:nvPr/>
        </p:nvSpPr>
        <p:spPr>
          <a:xfrm>
            <a:off x="569208" y="2548838"/>
            <a:ext cx="2251577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систем управления обучением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LMS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5C3A7138-F935-433D-AD85-F12D365463CE}"/>
              </a:ext>
            </a:extLst>
          </p:cNvPr>
          <p:cNvSpPr/>
          <p:nvPr/>
        </p:nvSpPr>
        <p:spPr>
          <a:xfrm>
            <a:off x="9178612" y="2511043"/>
            <a:ext cx="26661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выпускников получили карты компетенции и социальных достижений</a:t>
            </a:r>
            <a:endParaRPr lang="ru-RU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5C3A7138-F935-433D-AD85-F12D365463CE}"/>
              </a:ext>
            </a:extLst>
          </p:cNvPr>
          <p:cNvSpPr/>
          <p:nvPr/>
        </p:nvSpPr>
        <p:spPr>
          <a:xfrm>
            <a:off x="6339389" y="2507867"/>
            <a:ext cx="25257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выпускников колледжей получили дипломы с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-кодом</a:t>
            </a:r>
            <a:endParaRPr lang="ru-RU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894540" y="7326500"/>
            <a:ext cx="2743200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t>5</a:t>
            </a:fld>
            <a:endParaRPr lang="ru-RU" dirty="0"/>
          </a:p>
        </p:txBody>
      </p:sp>
      <p:pic>
        <p:nvPicPr>
          <p:cNvPr id="63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41" y="4123807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64" name="Picture 135">
            <a:extLst>
              <a:ext uri="{FF2B5EF4-FFF2-40B4-BE49-F238E27FC236}">
                <a16:creationId xmlns:a16="http://schemas.microsoft.com/office/drawing/2014/main" id="{394C1C12-CB96-4CB8-B223-3D12311A6A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41" y="5015852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65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87" y="6009479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70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14" y="4123807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71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13" y="5015852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74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13" y="6009550"/>
            <a:ext cx="326223" cy="346778"/>
          </a:xfrm>
          <a:prstGeom prst="rect">
            <a:avLst/>
          </a:prstGeom>
          <a:ln>
            <a:noFill/>
          </a:ln>
        </p:spPr>
      </p:pic>
      <p:sp>
        <p:nvSpPr>
          <p:cNvPr id="75" name="Прямоугольник: скругленные углы 19">
            <a:extLst>
              <a:ext uri="{FF2B5EF4-FFF2-40B4-BE49-F238E27FC236}">
                <a16:creationId xmlns:a16="http://schemas.microsoft.com/office/drawing/2014/main" id="{5FAE3555-C6BF-4E96-AC60-6E8E03CFCC6D}"/>
              </a:ext>
            </a:extLst>
          </p:cNvPr>
          <p:cNvSpPr/>
          <p:nvPr/>
        </p:nvSpPr>
        <p:spPr>
          <a:xfrm>
            <a:off x="237022" y="3789211"/>
            <a:ext cx="11746986" cy="2861012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378789" y="3601720"/>
            <a:ext cx="333733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latin typeface="Arial" panose="020B0604020202020204" pitchFamily="34" charset="0"/>
              </a:rPr>
              <a:t>ДАЛЬНЕЙШИЕ МЕРЫ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858330" y="5012422"/>
            <a:ext cx="434846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300"/>
              </a:spcAft>
              <a:buClr>
                <a:srgbClr val="4472C4">
                  <a:lumMod val="50000"/>
                </a:srgbClr>
              </a:buClr>
            </a:pPr>
            <a:r>
              <a:rPr lang="kk-KZ" sz="16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Обновление IT инфраструктуры колледжей </a:t>
            </a:r>
            <a:endParaRPr lang="ru-RU" sz="1600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955646" y="4010404"/>
            <a:ext cx="4889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4472C4">
                  <a:lumMod val="50000"/>
                </a:srgbClr>
              </a:buClr>
            </a:pPr>
            <a:r>
              <a:rPr lang="ru-RU" sz="16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Обновление ЦОР, функционирование онлайн-курсов</a:t>
            </a:r>
            <a:endParaRPr lang="ru-RU" sz="1600" i="1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993514" y="4895407"/>
            <a:ext cx="4851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4472C4">
                  <a:lumMod val="50000"/>
                </a:srgbClr>
              </a:buClr>
            </a:pPr>
            <a:r>
              <a:rPr lang="ru-RU" sz="16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Обеспечение условий для дистанционного обучения обучающихся с ООП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58330" y="6013591"/>
            <a:ext cx="47614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4472C4">
                  <a:lumMod val="50000"/>
                </a:srgbClr>
              </a:buClr>
            </a:pPr>
            <a:r>
              <a:rPr lang="ru-RU" sz="16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Создание 20 цифровых колледжей</a:t>
            </a:r>
            <a:endParaRPr lang="ru-RU" sz="1600" i="1" dirty="0">
              <a:solidFill>
                <a:srgbClr val="1A1B18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993514" y="5890481"/>
            <a:ext cx="48512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4472C4">
                  <a:lumMod val="50000"/>
                </a:srgbClr>
              </a:buClr>
            </a:pPr>
            <a:r>
              <a:rPr lang="ru-RU" sz="16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Обеспечение информационной безопасности в соответствии со стандартом ISO/IEC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736" y="1130213"/>
            <a:ext cx="1159865" cy="1159865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C3A7138-F935-433D-AD85-F12D365463CE}"/>
              </a:ext>
            </a:extLst>
          </p:cNvPr>
          <p:cNvSpPr/>
          <p:nvPr/>
        </p:nvSpPr>
        <p:spPr>
          <a:xfrm>
            <a:off x="3536762" y="2595067"/>
            <a:ext cx="2262383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обновленной компьютерной техники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0389" y="1017561"/>
            <a:ext cx="1309593" cy="13095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3946" y="1127241"/>
            <a:ext cx="1229159" cy="116456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0699" y="1098557"/>
            <a:ext cx="1228597" cy="1228597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063E02AB-310A-489A-B0DC-BEAE434F5586}"/>
              </a:ext>
            </a:extLst>
          </p:cNvPr>
          <p:cNvSpPr txBox="1"/>
          <p:nvPr/>
        </p:nvSpPr>
        <p:spPr>
          <a:xfrm>
            <a:off x="858330" y="4114015"/>
            <a:ext cx="48711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buClrTx/>
              <a:defRPr/>
            </a:pPr>
            <a:r>
              <a:rPr lang="ru-RU" sz="16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Создание единого цифрового пространства</a:t>
            </a:r>
            <a:endParaRPr lang="ru-RU" sz="1200" i="1" kern="1200" dirty="0">
              <a:solidFill>
                <a:srgbClr val="10101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302EE5C1-9739-4520-85EC-41A37E02BAA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68124" y="0"/>
            <a:ext cx="11523875" cy="518212"/>
          </a:xfrm>
          <a:prstGeom prst="rect">
            <a:avLst/>
          </a:prstGeom>
        </p:spPr>
      </p:pic>
      <p:pic>
        <p:nvPicPr>
          <p:cNvPr id="35" name="Google Shape;104;p2">
            <a:extLst>
              <a:ext uri="{FF2B5EF4-FFF2-40B4-BE49-F238E27FC236}">
                <a16:creationId xmlns:a16="http://schemas.microsoft.com/office/drawing/2014/main" id="{BDE5DDFD-3D4C-4856-89DD-ACD708779990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8868" y="17753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0704152-9683-4846-916E-6DEC73000E43}"/>
              </a:ext>
            </a:extLst>
          </p:cNvPr>
          <p:cNvSpPr txBox="1"/>
          <p:nvPr/>
        </p:nvSpPr>
        <p:spPr>
          <a:xfrm>
            <a:off x="3504517" y="25126"/>
            <a:ext cx="66582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ЦИФРОВИЗАЦИЯ СИСТЕМЫ ТИПО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14098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5105400" y="838756"/>
            <a:ext cx="6861737" cy="947492"/>
          </a:xfrm>
          <a:prstGeom prst="roundRect">
            <a:avLst>
              <a:gd name="adj" fmla="val 100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486883" y="5857399"/>
            <a:ext cx="3533667" cy="848754"/>
          </a:xfrm>
          <a:prstGeom prst="roundRect">
            <a:avLst>
              <a:gd name="adj" fmla="val 100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093200" y="5241230"/>
            <a:ext cx="2927350" cy="456115"/>
          </a:xfrm>
          <a:prstGeom prst="roundRect">
            <a:avLst>
              <a:gd name="adj" fmla="val 100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771466" y="4294855"/>
            <a:ext cx="3249084" cy="790204"/>
          </a:xfrm>
          <a:prstGeom prst="roundRect">
            <a:avLst>
              <a:gd name="adj" fmla="val 100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105400" y="3133620"/>
            <a:ext cx="6915149" cy="975730"/>
          </a:xfrm>
          <a:prstGeom prst="roundRect">
            <a:avLst>
              <a:gd name="adj" fmla="val 100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838700" y="6916392"/>
            <a:ext cx="7353300" cy="734823"/>
          </a:xfrm>
          <a:prstGeom prst="roundRect">
            <a:avLst>
              <a:gd name="adj" fmla="val 100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94299" y="4331554"/>
            <a:ext cx="932873" cy="93287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Free vector set of graduation studen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1" b="12150"/>
          <a:stretch/>
        </p:blipFill>
        <p:spPr bwMode="auto">
          <a:xfrm>
            <a:off x="3922761" y="4583771"/>
            <a:ext cx="4479827" cy="227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294299" y="1970097"/>
            <a:ext cx="932873" cy="93287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20" y="1884907"/>
            <a:ext cx="1498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4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раза</a:t>
            </a:r>
            <a:endParaRPr lang="ru-RU" sz="6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2542" y="2086969"/>
            <a:ext cx="3754911" cy="744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1C69D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увеличение стипендий </a:t>
            </a:r>
            <a:br>
              <a:rPr lang="ru-RU" sz="1400" b="1" dirty="0">
                <a:solidFill>
                  <a:srgbClr val="1E6DE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сентября 2023 года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– 50%, 2024 – 100%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164" y="4527422"/>
            <a:ext cx="1498780" cy="593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b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</a:t>
            </a:r>
            <a:endParaRPr lang="ru-RU" sz="100" b="1" dirty="0">
              <a:solidFill>
                <a:srgbClr val="00B05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861" y="1004311"/>
            <a:ext cx="375491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Госзаказ (прием) увеличен с 95 тыс. до 133 тыс. мест</a:t>
            </a:r>
            <a:endParaRPr lang="ru-RU" sz="400" b="1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94299" y="3129033"/>
            <a:ext cx="932873" cy="93287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772" y="3279575"/>
            <a:ext cx="14987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ru-RU" sz="700" b="1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82249" y="3218729"/>
            <a:ext cx="2802584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1C69D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госзаказа переориентировано 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технические специальности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227171" y="4370787"/>
            <a:ext cx="3221003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студентов по </a:t>
            </a:r>
            <a:r>
              <a:rPr lang="ru-RU" sz="1400" b="1" dirty="0">
                <a:solidFill>
                  <a:srgbClr val="1C69D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целевому заказу </a:t>
            </a:r>
            <a:b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обязательством трудоустройства</a:t>
            </a:r>
          </a:p>
        </p:txBody>
      </p:sp>
      <p:sp>
        <p:nvSpPr>
          <p:cNvPr id="23" name="Овал 22"/>
          <p:cNvSpPr/>
          <p:nvPr/>
        </p:nvSpPr>
        <p:spPr>
          <a:xfrm>
            <a:off x="294299" y="5622866"/>
            <a:ext cx="932871" cy="93287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27172" y="5662100"/>
            <a:ext cx="2083295" cy="708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колледжей внедрили 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1C69D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дуальное обучение </a:t>
            </a:r>
            <a:br>
              <a:rPr lang="ru-RU" sz="1400" b="1" dirty="0">
                <a:solidFill>
                  <a:srgbClr val="1E6DE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772" y="5944921"/>
            <a:ext cx="1498780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558</a:t>
            </a:r>
            <a:endParaRPr lang="ru-RU" sz="100" b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05400" y="930344"/>
            <a:ext cx="67955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r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</a:rPr>
              <a:t>В рамках </a:t>
            </a:r>
            <a:r>
              <a:rPr lang="ru-RU" sz="1400" b="1" dirty="0">
                <a:solidFill>
                  <a:srgbClr val="1C69D5"/>
                </a:solidFill>
                <a:latin typeface="Arial" panose="020B0604020202020204" pitchFamily="34" charset="0"/>
              </a:rPr>
              <a:t>академической самостоятельности </a:t>
            </a:r>
            <a:r>
              <a:rPr lang="ru-RU" sz="1400" dirty="0">
                <a:latin typeface="Arial" panose="020B0604020202020204" pitchFamily="34" charset="0"/>
              </a:rPr>
              <a:t>колледжи </a:t>
            </a:r>
            <a:r>
              <a:rPr lang="ru-RU" sz="1400" b="1" dirty="0">
                <a:latin typeface="Arial" panose="020B0604020202020204" pitchFamily="34" charset="0"/>
              </a:rPr>
              <a:t>определяют содержание образовательных программ, сроки обучения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br>
              <a:rPr lang="ru-RU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для подготовки специалистов 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223931" y="3205332"/>
            <a:ext cx="679389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r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</a:rPr>
              <a:t>Руководителям колледжей и их заместителям </a:t>
            </a:r>
            <a:r>
              <a:rPr lang="ru-RU" sz="1400" dirty="0">
                <a:latin typeface="Arial" panose="020B0604020202020204" pitchFamily="34" charset="0"/>
              </a:rPr>
              <a:t>предусмотрено </a:t>
            </a:r>
            <a:r>
              <a:rPr lang="ru-RU" sz="1400" b="1" dirty="0">
                <a:latin typeface="Arial" panose="020B0604020202020204" pitchFamily="34" charset="0"/>
              </a:rPr>
              <a:t>материальное поощрение </a:t>
            </a:r>
            <a:r>
              <a:rPr lang="ru-RU" sz="1400" dirty="0">
                <a:latin typeface="Arial" panose="020B0604020202020204" pitchFamily="34" charset="0"/>
              </a:rPr>
              <a:t>от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30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</a:rPr>
              <a:t>%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</a:rPr>
              <a:t>до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100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</a:rPr>
              <a:t>%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</a:rPr>
              <a:t>от должностного оклада </a:t>
            </a:r>
            <a:br>
              <a:rPr lang="en-US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за квалификационную категорию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771466" y="4323903"/>
            <a:ext cx="324636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r">
              <a:lnSpc>
                <a:spcPct val="115000"/>
              </a:lnSpc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498</a:t>
            </a:r>
            <a:r>
              <a:rPr lang="ru-RU" sz="1400" dirty="0">
                <a:latin typeface="Arial" panose="020B0604020202020204" pitchFamily="34" charset="0"/>
              </a:rPr>
              <a:t> предприятий </a:t>
            </a:r>
            <a:r>
              <a:rPr lang="ru-RU" sz="1400" b="1" dirty="0">
                <a:latin typeface="Arial" panose="020B0604020202020204" pitchFamily="34" charset="0"/>
              </a:rPr>
              <a:t>шефствуют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br>
              <a:rPr lang="ru-RU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над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410 </a:t>
            </a:r>
            <a:r>
              <a:rPr lang="ru-RU" sz="1400" dirty="0">
                <a:latin typeface="Arial" panose="020B0604020202020204" pitchFamily="34" charset="0"/>
              </a:rPr>
              <a:t>колледжами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661400" y="5930973"/>
            <a:ext cx="3356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r"/>
            <a:r>
              <a:rPr lang="ru-RU" sz="1400" dirty="0">
                <a:latin typeface="Arial" panose="020B0604020202020204" pitchFamily="34" charset="0"/>
              </a:rPr>
              <a:t>Создано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547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попечительских</a:t>
            </a:r>
            <a:r>
              <a:rPr lang="ru-RU" sz="1400" dirty="0">
                <a:latin typeface="Arial" panose="020B0604020202020204" pitchFamily="34" charset="0"/>
              </a:rPr>
              <a:t> и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693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индустриальных советов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771466" y="5287845"/>
            <a:ext cx="3246361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r">
              <a:lnSpc>
                <a:spcPct val="115000"/>
              </a:lnSpc>
            </a:pPr>
            <a:r>
              <a:rPr lang="ru-RU" sz="1400" b="1" dirty="0">
                <a:latin typeface="Arial" panose="020B0604020202020204" pitchFamily="34" charset="0"/>
              </a:rPr>
              <a:t>Обновляется </a:t>
            </a:r>
            <a:r>
              <a:rPr lang="ru-RU" sz="1400" b="1" dirty="0">
                <a:solidFill>
                  <a:srgbClr val="1C69D5"/>
                </a:solidFill>
                <a:latin typeface="Arial" panose="020B0604020202020204" pitchFamily="34" charset="0"/>
              </a:rPr>
              <a:t>МТБ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</a:rPr>
              <a:t>колледжей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-1833131" y="7005079"/>
            <a:ext cx="5856817" cy="666436"/>
          </a:xfrm>
          <a:prstGeom prst="roundRect">
            <a:avLst>
              <a:gd name="adj" fmla="val 100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659925" y="2034789"/>
            <a:ext cx="932873" cy="93287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703350" y="2194857"/>
            <a:ext cx="846022" cy="547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3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600" b="1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78168" y="2218336"/>
            <a:ext cx="5030064" cy="549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1C69D5"/>
                </a:solidFill>
                <a:latin typeface="Arial" panose="020B0604020202020204" pitchFamily="34" charset="0"/>
              </a:rPr>
              <a:t>квалификаций могут получить студенты </a:t>
            </a:r>
            <a:r>
              <a:rPr lang="ru-RU" sz="1400" b="1" dirty="0">
                <a:latin typeface="Arial" panose="020B0604020202020204" pitchFamily="34" charset="0"/>
              </a:rPr>
              <a:t>для выхода на рынок труда с одной из них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D240D5D6-E9AA-4D41-BEFA-921C31D66B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68124" y="0"/>
            <a:ext cx="11523875" cy="5182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97E288-4F01-458E-AC25-DEC1288EDA28}"/>
              </a:ext>
            </a:extLst>
          </p:cNvPr>
          <p:cNvSpPr txBox="1"/>
          <p:nvPr/>
        </p:nvSpPr>
        <p:spPr>
          <a:xfrm>
            <a:off x="3310467" y="39584"/>
            <a:ext cx="6545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ОБЕСПЕЧЕНИЕ ДОСТУПНОСТИ 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ТиПО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ru-KZ" dirty="0"/>
          </a:p>
        </p:txBody>
      </p:sp>
      <p:pic>
        <p:nvPicPr>
          <p:cNvPr id="42" name="Google Shape;104;p2">
            <a:extLst>
              <a:ext uri="{FF2B5EF4-FFF2-40B4-BE49-F238E27FC236}">
                <a16:creationId xmlns:a16="http://schemas.microsoft.com/office/drawing/2014/main" id="{EE9CD7F6-350F-42AB-B744-EA9514B59C3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868" y="17753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055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2"/>
          <p:cNvSpPr/>
          <p:nvPr/>
        </p:nvSpPr>
        <p:spPr>
          <a:xfrm rot="16200000">
            <a:off x="8938214" y="464678"/>
            <a:ext cx="577261" cy="5089191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2"/>
          <p:cNvSpPr/>
          <p:nvPr/>
        </p:nvSpPr>
        <p:spPr>
          <a:xfrm rot="16200000">
            <a:off x="8896095" y="-873791"/>
            <a:ext cx="577261" cy="5089191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2"/>
          <p:cNvSpPr/>
          <p:nvPr/>
        </p:nvSpPr>
        <p:spPr>
          <a:xfrm rot="16200000">
            <a:off x="2602483" y="486339"/>
            <a:ext cx="577261" cy="5089191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2"/>
          <p:cNvSpPr/>
          <p:nvPr/>
        </p:nvSpPr>
        <p:spPr>
          <a:xfrm rot="16200000">
            <a:off x="2602482" y="-819186"/>
            <a:ext cx="577261" cy="5089191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5" y="4238554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18" name="Picture 135">
            <a:extLst>
              <a:ext uri="{FF2B5EF4-FFF2-40B4-BE49-F238E27FC236}">
                <a16:creationId xmlns:a16="http://schemas.microsoft.com/office/drawing/2014/main" id="{394C1C12-CB96-4CB8-B223-3D12311A6A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5" y="5094285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19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5" y="6029426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20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81" y="4236510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21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392" y="5067377"/>
            <a:ext cx="326223" cy="346778"/>
          </a:xfrm>
          <a:prstGeom prst="rect">
            <a:avLst/>
          </a:prstGeom>
          <a:ln>
            <a:noFill/>
          </a:ln>
        </p:spPr>
      </p:pic>
      <p:pic>
        <p:nvPicPr>
          <p:cNvPr id="22" name="Picture 135">
            <a:extLst>
              <a:ext uri="{FF2B5EF4-FFF2-40B4-BE49-F238E27FC236}">
                <a16:creationId xmlns:a16="http://schemas.microsoft.com/office/drawing/2014/main" id="{36E88B76-8A16-41A0-A87B-168FB57D4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07" y="5991197"/>
            <a:ext cx="326223" cy="346778"/>
          </a:xfrm>
          <a:prstGeom prst="rect">
            <a:avLst/>
          </a:prstGeom>
          <a:ln>
            <a:noFill/>
          </a:ln>
        </p:spPr>
      </p:pic>
      <p:sp>
        <p:nvSpPr>
          <p:cNvPr id="23" name="Прямоугольник: скругленные углы 19">
            <a:extLst>
              <a:ext uri="{FF2B5EF4-FFF2-40B4-BE49-F238E27FC236}">
                <a16:creationId xmlns:a16="http://schemas.microsoft.com/office/drawing/2014/main" id="{5FAE3555-C6BF-4E96-AC60-6E8E03CFCC6D}"/>
              </a:ext>
            </a:extLst>
          </p:cNvPr>
          <p:cNvSpPr/>
          <p:nvPr/>
        </p:nvSpPr>
        <p:spPr>
          <a:xfrm>
            <a:off x="312724" y="3789211"/>
            <a:ext cx="11442422" cy="2861012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78789" y="3601720"/>
            <a:ext cx="333733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ДАЛЬНЕЙШИЕ МЕРЫ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545936" y="1382173"/>
            <a:ext cx="392561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644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колледжей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получают госзаказ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11" y="1397331"/>
            <a:ext cx="442694" cy="442694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948258" y="1478500"/>
            <a:ext cx="438108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укрепили МТБ в рамках 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Жас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маман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32262" y="1417715"/>
            <a:ext cx="39671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Прямоугольник 52"/>
          <p:cNvSpPr/>
          <p:nvPr/>
        </p:nvSpPr>
        <p:spPr>
          <a:xfrm>
            <a:off x="899808" y="2690664"/>
            <a:ext cx="4015617" cy="61555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kk-KZ" sz="20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200</a:t>
            </a:r>
            <a:r>
              <a:rPr lang="kk-KZ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центров компетенции по отраслям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202533" y="2805224"/>
            <a:ext cx="4660645" cy="61555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lvl="0" algn="just"/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ru-RU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колледжей перешли на ПФ</a:t>
            </a:r>
          </a:p>
          <a:p>
            <a:pPr marL="8890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987" y="2800238"/>
            <a:ext cx="413833" cy="413833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514E8F52-53B2-440A-BB58-A8FACCE51B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2739" y="2818211"/>
            <a:ext cx="406690" cy="406690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6773987" y="4143248"/>
            <a:ext cx="46975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buClr>
                <a:srgbClr val="4472C4">
                  <a:lumMod val="50000"/>
                </a:srgbClr>
              </a:buClr>
            </a:pP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Развитие коммерциализации путем создания учебных хозяйств и малых предприятий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967680" y="4236510"/>
            <a:ext cx="4271301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300"/>
              </a:spcAft>
              <a:buClr>
                <a:srgbClr val="4472C4">
                  <a:lumMod val="50000"/>
                </a:srgbClr>
              </a:buClr>
            </a:pP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Укрупнение и </a:t>
            </a:r>
            <a:r>
              <a:rPr lang="ru-RU" sz="1400" dirty="0" err="1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профилизация</a:t>
            </a: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колледжей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773987" y="4974104"/>
            <a:ext cx="4736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4472C4">
                  <a:lumMod val="50000"/>
                </a:srgbClr>
              </a:buClr>
            </a:pP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Создание колледжей-локомотивов (для трансляции лучшего опыта)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945279" y="5010144"/>
            <a:ext cx="4342383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buClr>
                <a:srgbClr val="4472C4">
                  <a:lumMod val="50000"/>
                </a:srgbClr>
              </a:buClr>
            </a:pP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Изменение организационно-правовой формы с ГККП на ПХВ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786299" y="5927551"/>
            <a:ext cx="4728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4472C4">
                  <a:lumMod val="50000"/>
                </a:srgbClr>
              </a:buClr>
            </a:pP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Международная отраслевая аккредитация колледжей «</a:t>
            </a:r>
            <a:r>
              <a:rPr lang="ru-RU" sz="1400" dirty="0" err="1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Жас</a:t>
            </a: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Маман</a:t>
            </a: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 (20 колледжей)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919429" y="5941205"/>
            <a:ext cx="44680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  <a:buClr>
                <a:srgbClr val="4472C4">
                  <a:lumMod val="50000"/>
                </a:srgbClr>
              </a:buClr>
            </a:pPr>
            <a:r>
              <a:rPr lang="ru-RU" sz="1400" dirty="0">
                <a:solidFill>
                  <a:srgbClr val="1A1B1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Укрепление материально-технической базы за счет средств бизнеса и МИО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7904CC0-B50C-48BB-9631-D5FB369816D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68124" y="0"/>
            <a:ext cx="11523875" cy="5182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4AA219-1481-4E7D-B8D4-14D95E242D9B}"/>
              </a:ext>
            </a:extLst>
          </p:cNvPr>
          <p:cNvSpPr txBox="1"/>
          <p:nvPr/>
        </p:nvSpPr>
        <p:spPr>
          <a:xfrm>
            <a:off x="1454874" y="58614"/>
            <a:ext cx="10016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ПОВЫШЕНИЕ ФИНАНСОВОЙ УСТОЙЧИВОСТИ И ЦЕЛЕВАЯ ПОДДЕРЖКА КОЛЛЕДЖЕЙ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KZ" dirty="0"/>
          </a:p>
        </p:txBody>
      </p:sp>
      <p:pic>
        <p:nvPicPr>
          <p:cNvPr id="41" name="Google Shape;104;p2">
            <a:extLst>
              <a:ext uri="{FF2B5EF4-FFF2-40B4-BE49-F238E27FC236}">
                <a16:creationId xmlns:a16="http://schemas.microsoft.com/office/drawing/2014/main" id="{E934E663-38BE-4CAF-9080-DCE8B567EAD8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8868" y="17753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115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2"/>
          <p:cNvSpPr/>
          <p:nvPr/>
        </p:nvSpPr>
        <p:spPr>
          <a:xfrm rot="16200000">
            <a:off x="7582557" y="-1596022"/>
            <a:ext cx="1767193" cy="6713669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72" name="Rounded Rectangle 2"/>
          <p:cNvSpPr/>
          <p:nvPr/>
        </p:nvSpPr>
        <p:spPr>
          <a:xfrm rot="16200000">
            <a:off x="1725378" y="411834"/>
            <a:ext cx="668210" cy="2864401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7" name="Прямоугольник 26"/>
          <p:cNvSpPr/>
          <p:nvPr/>
        </p:nvSpPr>
        <p:spPr>
          <a:xfrm>
            <a:off x="5581737" y="1054379"/>
            <a:ext cx="643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более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r>
              <a:rPr lang="ru-RU" sz="1400" dirty="0">
                <a:solidFill>
                  <a:srgbClr val="1F386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руководителей получают доплаты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100%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ДО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604431" y="2055480"/>
            <a:ext cx="53180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>
              <a:spcBef>
                <a:spcPts val="1200"/>
              </a:spcBef>
              <a:spcAft>
                <a:spcPts val="1200"/>
              </a:spcAft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Calibri"/>
              </a:rPr>
              <a:t>35%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доплаты установлены для специалистов, привлеченных с производства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88831" y="1607483"/>
            <a:ext cx="6016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buClr>
                <a:prstClr val="black"/>
              </a:buClr>
              <a:defRPr/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получают доплаты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50%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ДО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CB8C4D-A0CA-4595-8804-2A497D6FCF99}"/>
              </a:ext>
            </a:extLst>
          </p:cNvPr>
          <p:cNvSpPr txBox="1"/>
          <p:nvPr/>
        </p:nvSpPr>
        <p:spPr>
          <a:xfrm>
            <a:off x="6444421" y="3734548"/>
            <a:ext cx="53785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buClrTx/>
              <a:defRPr/>
            </a:pPr>
            <a:r>
              <a:rPr lang="ru-RU" sz="14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Подготовка педагогов для системы </a:t>
            </a:r>
            <a:r>
              <a:rPr lang="ru-RU" sz="1400" kern="1200" dirty="0" err="1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ТиПО</a:t>
            </a:r>
            <a:endParaRPr lang="ru-RU" sz="1100" i="1" kern="1200" dirty="0">
              <a:solidFill>
                <a:srgbClr val="10101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886060-986C-4679-8C2A-8ADDD0A59C63}"/>
              </a:ext>
            </a:extLst>
          </p:cNvPr>
          <p:cNvSpPr txBox="1"/>
          <p:nvPr/>
        </p:nvSpPr>
        <p:spPr>
          <a:xfrm>
            <a:off x="6466567" y="5631990"/>
            <a:ext cx="44559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buClrTx/>
              <a:defRPr/>
            </a:pPr>
            <a:r>
              <a:rPr lang="ru-RU" sz="14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Формирование системы наставничества</a:t>
            </a:r>
            <a:endParaRPr lang="ru-RU" sz="1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3B297A-C120-43DC-8FC6-2CF06803A2CD}"/>
              </a:ext>
            </a:extLst>
          </p:cNvPr>
          <p:cNvSpPr txBox="1"/>
          <p:nvPr/>
        </p:nvSpPr>
        <p:spPr>
          <a:xfrm>
            <a:off x="6444420" y="4314438"/>
            <a:ext cx="48442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just">
              <a:spcBef>
                <a:spcPts val="1800"/>
              </a:spcBef>
              <a:spcAft>
                <a:spcPts val="1800"/>
              </a:spcAft>
            </a:pPr>
            <a:r>
              <a:rPr lang="ru-RU" sz="1400" b="1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тыс. </a:t>
            </a:r>
            <a:r>
              <a:rPr lang="ru-RU" sz="1400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с производства будут привлечены в колледжи до 2029 года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761E62-5E75-4A29-836F-EE7EB8803910}"/>
              </a:ext>
            </a:extLst>
          </p:cNvPr>
          <p:cNvSpPr txBox="1"/>
          <p:nvPr/>
        </p:nvSpPr>
        <p:spPr>
          <a:xfrm>
            <a:off x="6466567" y="6234935"/>
            <a:ext cx="5246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buClrTx/>
              <a:defRPr/>
            </a:pPr>
            <a:r>
              <a:rPr lang="ru-RU" sz="1400" kern="1200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 категорий мастеров </a:t>
            </a:r>
            <a:r>
              <a:rPr lang="ru-RU" sz="1400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endParaRPr lang="ru-RU" sz="1400" i="1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761E62-5E75-4A29-836F-EE7EB8803910}"/>
              </a:ext>
            </a:extLst>
          </p:cNvPr>
          <p:cNvSpPr txBox="1"/>
          <p:nvPr/>
        </p:nvSpPr>
        <p:spPr>
          <a:xfrm>
            <a:off x="6452053" y="4984496"/>
            <a:ext cx="51395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indent="0" algn="just">
              <a:spcBef>
                <a:spcPts val="1800"/>
              </a:spcBef>
              <a:spcAft>
                <a:spcPts val="1800"/>
              </a:spcAft>
            </a:pPr>
            <a:r>
              <a:rPr lang="ru-RU" sz="1400" b="1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тыс. </a:t>
            </a:r>
            <a:r>
              <a:rPr lang="ru-RU" sz="1400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пройдут курсы повышения квалификации до 2026 года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5132FC2-18A2-4B24-AF26-CA37A430DF65}"/>
              </a:ext>
            </a:extLst>
          </p:cNvPr>
          <p:cNvSpPr txBox="1"/>
          <p:nvPr/>
        </p:nvSpPr>
        <p:spPr>
          <a:xfrm>
            <a:off x="810756" y="4413660"/>
            <a:ext cx="49438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buClrTx/>
              <a:defRPr/>
            </a:pPr>
            <a:r>
              <a:rPr lang="ru-RU" sz="14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Повышение управленческих компетенций</a:t>
            </a:r>
            <a:endParaRPr lang="ru-RU" sz="1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3B18E3D-6142-435D-9C90-2D4A4816ADA7}"/>
              </a:ext>
            </a:extLst>
          </p:cNvPr>
          <p:cNvSpPr txBox="1"/>
          <p:nvPr/>
        </p:nvSpPr>
        <p:spPr>
          <a:xfrm>
            <a:off x="803549" y="3744027"/>
            <a:ext cx="49802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just">
              <a:spcBef>
                <a:spcPts val="1800"/>
              </a:spcBef>
              <a:spcAft>
                <a:spcPts val="1800"/>
              </a:spcAft>
            </a:pPr>
            <a:r>
              <a:rPr lang="ru-RU" sz="1400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кадрового резерва лидеров изменений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AEDDBB3-4370-4B7D-949A-47F9E5A59BE4}"/>
              </a:ext>
            </a:extLst>
          </p:cNvPr>
          <p:cNvSpPr txBox="1"/>
          <p:nvPr/>
        </p:nvSpPr>
        <p:spPr>
          <a:xfrm>
            <a:off x="803549" y="6339744"/>
            <a:ext cx="49951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buClrTx/>
              <a:defRPr/>
            </a:pPr>
            <a:r>
              <a:rPr lang="ru-RU" sz="14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Пересмотр системы оплаты труда руководителей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FC15442-8EF7-477E-ACBE-913ACF7F3992}"/>
              </a:ext>
            </a:extLst>
          </p:cNvPr>
          <p:cNvSpPr txBox="1"/>
          <p:nvPr/>
        </p:nvSpPr>
        <p:spPr>
          <a:xfrm>
            <a:off x="803549" y="5061262"/>
            <a:ext cx="46814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just" defTabSz="685800">
              <a:defRPr/>
            </a:pPr>
            <a:r>
              <a:rPr lang="ru-RU" sz="1400" dirty="0">
                <a:solidFill>
                  <a:srgbClr val="101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Стажировка педагогов на производстве и за рубежом</a:t>
            </a:r>
          </a:p>
          <a:p>
            <a:pPr algn="just" defTabSz="685800">
              <a:buClrTx/>
              <a:defRPr/>
            </a:pPr>
            <a:endParaRPr lang="ru-RU" sz="1400" kern="1200" dirty="0">
              <a:solidFill>
                <a:srgbClr val="10101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E5E0307-F8EF-4DB9-9DD5-A888C1055CF7}"/>
              </a:ext>
            </a:extLst>
          </p:cNvPr>
          <p:cNvSpPr txBox="1"/>
          <p:nvPr/>
        </p:nvSpPr>
        <p:spPr>
          <a:xfrm>
            <a:off x="803549" y="5700503"/>
            <a:ext cx="43951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buClrTx/>
              <a:defRPr/>
            </a:pPr>
            <a:r>
              <a:rPr lang="ru-RU" sz="14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Внедрение системы </a:t>
            </a:r>
            <a:r>
              <a:rPr lang="en-US" sz="14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KPI </a:t>
            </a:r>
            <a:r>
              <a:rPr lang="ru-RU" sz="1400" kern="1200" dirty="0">
                <a:solidFill>
                  <a:srgbClr val="10101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руководителей</a:t>
            </a:r>
          </a:p>
        </p:txBody>
      </p:sp>
      <p:pic>
        <p:nvPicPr>
          <p:cNvPr id="46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80" y="3700242"/>
            <a:ext cx="373229" cy="396746"/>
          </a:xfrm>
          <a:prstGeom prst="rect">
            <a:avLst/>
          </a:prstGeom>
          <a:ln>
            <a:noFill/>
          </a:ln>
        </p:spPr>
      </p:pic>
      <p:sp>
        <p:nvSpPr>
          <p:cNvPr id="48" name="Прямоугольник: скругленные углы 19">
            <a:extLst>
              <a:ext uri="{FF2B5EF4-FFF2-40B4-BE49-F238E27FC236}">
                <a16:creationId xmlns:a16="http://schemas.microsoft.com/office/drawing/2014/main" id="{5FAE3555-C6BF-4E96-AC60-6E8E03CFCC6D}"/>
              </a:ext>
            </a:extLst>
          </p:cNvPr>
          <p:cNvSpPr/>
          <p:nvPr/>
        </p:nvSpPr>
        <p:spPr>
          <a:xfrm>
            <a:off x="151576" y="3439147"/>
            <a:ext cx="11771550" cy="3273258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79337" y="3232178"/>
            <a:ext cx="343332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latin typeface="Arial" panose="020B0604020202020204" pitchFamily="34" charset="0"/>
              </a:rPr>
              <a:t>ДАЛЬНЕЙШИЕ МЕРЫ</a:t>
            </a:r>
          </a:p>
        </p:txBody>
      </p:sp>
      <p:pic>
        <p:nvPicPr>
          <p:cNvPr id="55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8" y="4383368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56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8" y="5015275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57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8" y="5647182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58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7" y="6277510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59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14" y="3697918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60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90" y="4344730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62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90" y="5005074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63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8" y="5602793"/>
            <a:ext cx="373229" cy="396746"/>
          </a:xfrm>
          <a:prstGeom prst="rect">
            <a:avLst/>
          </a:prstGeom>
          <a:ln>
            <a:noFill/>
          </a:ln>
        </p:spPr>
      </p:pic>
      <p:pic>
        <p:nvPicPr>
          <p:cNvPr id="76" name="Picture 135">
            <a:extLst>
              <a:ext uri="{FF2B5EF4-FFF2-40B4-BE49-F238E27FC236}">
                <a16:creationId xmlns:a16="http://schemas.microsoft.com/office/drawing/2014/main" id="{F691ECAA-A468-43A5-A07E-DB5B1F38D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8" y="6217773"/>
            <a:ext cx="373229" cy="396746"/>
          </a:xfrm>
          <a:prstGeom prst="rect">
            <a:avLst/>
          </a:prstGeom>
          <a:ln>
            <a:noFill/>
          </a:ln>
        </p:spPr>
      </p:pic>
      <p:sp>
        <p:nvSpPr>
          <p:cNvPr id="70" name="Прямоугольник 69"/>
          <p:cNvSpPr/>
          <p:nvPr/>
        </p:nvSpPr>
        <p:spPr>
          <a:xfrm>
            <a:off x="1248745" y="1499895"/>
            <a:ext cx="2242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ea typeface="Barlow Condensed"/>
                <a:sym typeface="Tahoma"/>
              </a:rPr>
              <a:t>41</a:t>
            </a:r>
            <a:r>
              <a:rPr lang="ru-RU" sz="3600" b="1" dirty="0">
                <a:solidFill>
                  <a:srgbClr val="00B050"/>
                </a:solidFill>
                <a:latin typeface="Arial" panose="020B0604020202020204" pitchFamily="34" charset="0"/>
                <a:ea typeface="Barlow Condensed"/>
                <a:sym typeface="Tahoma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ea typeface="Barlow Condensed"/>
                <a:sym typeface="Tahoma"/>
              </a:rPr>
              <a:t>тыс. </a:t>
            </a:r>
            <a:r>
              <a:rPr lang="ru-RU" sz="1400" dirty="0">
                <a:latin typeface="Arial" panose="020B0604020202020204" pitchFamily="34" charset="0"/>
                <a:ea typeface="Barlow Condensed"/>
                <a:sym typeface="Tahoma"/>
              </a:rPr>
              <a:t>педагогов</a:t>
            </a:r>
          </a:p>
        </p:txBody>
      </p:sp>
      <p:pic>
        <p:nvPicPr>
          <p:cNvPr id="71" name="Picture 2" descr="Учитель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1" y="1641220"/>
            <a:ext cx="416365" cy="41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Группа 99">
            <a:extLst>
              <a:ext uri="{FF2B5EF4-FFF2-40B4-BE49-F238E27FC236}">
                <a16:creationId xmlns:a16="http://schemas.microsoft.com/office/drawing/2014/main" id="{5DBCA190-D5C0-4F01-BC33-139B463581A2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4171317" y="1539746"/>
            <a:ext cx="416039" cy="494107"/>
            <a:chOff x="5048874" y="1509126"/>
            <a:chExt cx="459230" cy="630576"/>
          </a:xfrm>
        </p:grpSpPr>
        <p:sp>
          <p:nvSpPr>
            <p:cNvPr id="77" name="Chevron2">
              <a:extLst>
                <a:ext uri="{FF2B5EF4-FFF2-40B4-BE49-F238E27FC236}">
                  <a16:creationId xmlns:a16="http://schemas.microsoft.com/office/drawing/2014/main" id="{FF674AF6-5211-4819-885D-1388733B7E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50779" y="1548871"/>
              <a:ext cx="243907" cy="552273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78" name="Chevron2">
              <a:extLst>
                <a:ext uri="{FF2B5EF4-FFF2-40B4-BE49-F238E27FC236}">
                  <a16:creationId xmlns:a16="http://schemas.microsoft.com/office/drawing/2014/main" id="{6571BAFC-2824-48B3-987D-010AC84CE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29898" y="1509719"/>
              <a:ext cx="278206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pic>
        <p:nvPicPr>
          <p:cNvPr id="39" name="Picture 6" descr="HR-rezerv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700" y="2164460"/>
            <a:ext cx="354580" cy="41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Преимущества – Бесплатные иконки: бизнес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700" y="1621861"/>
            <a:ext cx="411992" cy="41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858" y="1060212"/>
            <a:ext cx="379676" cy="379676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1C0A26D3-1ECE-4438-BBDF-6D4D9FFD874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82482" y="121856"/>
            <a:ext cx="11523875" cy="518212"/>
          </a:xfrm>
          <a:prstGeom prst="rect">
            <a:avLst/>
          </a:prstGeom>
        </p:spPr>
      </p:pic>
      <p:pic>
        <p:nvPicPr>
          <p:cNvPr id="42" name="Google Shape;104;p2">
            <a:extLst>
              <a:ext uri="{FF2B5EF4-FFF2-40B4-BE49-F238E27FC236}">
                <a16:creationId xmlns:a16="http://schemas.microsoft.com/office/drawing/2014/main" id="{4DA25BB1-1967-4E4B-8813-537FF6A1DD4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8868" y="17753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7A1CE-B71D-459F-A421-F5EBFE4848C1}"/>
              </a:ext>
            </a:extLst>
          </p:cNvPr>
          <p:cNvSpPr txBox="1"/>
          <p:nvPr/>
        </p:nvSpPr>
        <p:spPr>
          <a:xfrm>
            <a:off x="1425388" y="101098"/>
            <a:ext cx="1044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ОБРАЗОВАТЕЛЬНЫЙ МЕНЕДЖМЕНТ И РАЗВИТИЕ КАДРОВОГО ПОТЕНЦИАЛА</a:t>
            </a:r>
          </a:p>
          <a:p>
            <a:endParaRPr lang="ru-K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4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249261" y="999066"/>
            <a:ext cx="5704869" cy="541020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AFC134-1154-7EA1-7C04-F56577625A66}"/>
              </a:ext>
            </a:extLst>
          </p:cNvPr>
          <p:cNvSpPr txBox="1"/>
          <p:nvPr/>
        </p:nvSpPr>
        <p:spPr>
          <a:xfrm flipH="1">
            <a:off x="157368" y="1994762"/>
            <a:ext cx="233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E66C3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СЕВЕРНЫЙ МАКРОРЕГИОН</a:t>
            </a:r>
          </a:p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Приоритет </a:t>
            </a:r>
            <a:r>
              <a: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– сельское хозяйство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0D32CABE-9818-E759-31F9-FEE05704DC8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5666" y="2700678"/>
            <a:ext cx="5122333" cy="2684122"/>
          </a:xfrm>
          <a:prstGeom prst="rect">
            <a:avLst/>
          </a:prstGeom>
        </p:spPr>
      </p:pic>
      <p:cxnSp>
        <p:nvCxnSpPr>
          <p:cNvPr id="16" name="Straight Arrow Connector 6">
            <a:extLst>
              <a:ext uri="{FF2B5EF4-FFF2-40B4-BE49-F238E27FC236}">
                <a16:creationId xmlns:a16="http://schemas.microsoft.com/office/drawing/2014/main" id="{D658C044-B2B2-AA7A-6A0B-4DF6F01D8933}"/>
              </a:ext>
            </a:extLst>
          </p:cNvPr>
          <p:cNvCxnSpPr>
            <a:cxnSpLocks/>
          </p:cNvCxnSpPr>
          <p:nvPr/>
        </p:nvCxnSpPr>
        <p:spPr>
          <a:xfrm flipH="1" flipV="1">
            <a:off x="1435804" y="2383984"/>
            <a:ext cx="1060881" cy="684919"/>
          </a:xfrm>
          <a:prstGeom prst="straightConnector1">
            <a:avLst/>
          </a:prstGeom>
          <a:noFill/>
          <a:ln w="9525" cap="flat" cmpd="sng" algn="ctr">
            <a:solidFill>
              <a:srgbClr val="ED7D31"/>
            </a:solidFill>
            <a:prstDash val="soli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BCD51A7-8BBD-FB18-EE4A-910583F3EBF8}"/>
              </a:ext>
            </a:extLst>
          </p:cNvPr>
          <p:cNvSpPr txBox="1"/>
          <p:nvPr/>
        </p:nvSpPr>
        <p:spPr>
          <a:xfrm flipH="1">
            <a:off x="233345" y="5498805"/>
            <a:ext cx="240491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BDD13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ЗАПАДНЫЙ МАКРОРЕГИОН</a:t>
            </a:r>
          </a:p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Приоритет </a:t>
            </a:r>
            <a:r>
              <a: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– нефть., химия, геология, инженерные, обрабатывающие отрасли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ABE309-B5E4-49DD-7D58-A11C1BB022D3}"/>
              </a:ext>
            </a:extLst>
          </p:cNvPr>
          <p:cNvCxnSpPr>
            <a:cxnSpLocks/>
          </p:cNvCxnSpPr>
          <p:nvPr/>
        </p:nvCxnSpPr>
        <p:spPr>
          <a:xfrm flipH="1">
            <a:off x="1372650" y="4990453"/>
            <a:ext cx="208788" cy="465155"/>
          </a:xfrm>
          <a:prstGeom prst="straightConnector1">
            <a:avLst/>
          </a:prstGeom>
          <a:noFill/>
          <a:ln w="9525" cap="flat" cmpd="sng" algn="ctr">
            <a:solidFill>
              <a:srgbClr val="BDD131"/>
            </a:solidFill>
            <a:prstDash val="soli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2A99453-0F72-E129-DDB7-EE81D13A8F39}"/>
              </a:ext>
            </a:extLst>
          </p:cNvPr>
          <p:cNvSpPr txBox="1"/>
          <p:nvPr/>
        </p:nvSpPr>
        <p:spPr>
          <a:xfrm flipH="1">
            <a:off x="3622210" y="5532940"/>
            <a:ext cx="23589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2196F5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ЮЖНЫЙ МАКРОРЕГИОН</a:t>
            </a:r>
          </a:p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Приоритет </a:t>
            </a:r>
            <a:r>
              <a: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– сервис, обслуживание, инженерные, обрабатывающие отрасли</a:t>
            </a:r>
          </a:p>
        </p:txBody>
      </p:sp>
      <p:cxnSp>
        <p:nvCxnSpPr>
          <p:cNvPr id="20" name="Straight Arrow Connector 21">
            <a:extLst>
              <a:ext uri="{FF2B5EF4-FFF2-40B4-BE49-F238E27FC236}">
                <a16:creationId xmlns:a16="http://schemas.microsoft.com/office/drawing/2014/main" id="{41C71239-39BE-FF65-4748-B70A7A87E469}"/>
              </a:ext>
            </a:extLst>
          </p:cNvPr>
          <p:cNvCxnSpPr>
            <a:cxnSpLocks/>
          </p:cNvCxnSpPr>
          <p:nvPr/>
        </p:nvCxnSpPr>
        <p:spPr>
          <a:xfrm>
            <a:off x="4145280" y="4965920"/>
            <a:ext cx="441960" cy="470526"/>
          </a:xfrm>
          <a:prstGeom prst="straightConnector1">
            <a:avLst/>
          </a:prstGeom>
          <a:noFill/>
          <a:ln w="9525" cap="flat" cmpd="sng" algn="ctr">
            <a:solidFill>
              <a:srgbClr val="2196F5"/>
            </a:solidFill>
            <a:prstDash val="soli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9BF0272-B93A-1D09-83BF-BF9484AF03CA}"/>
              </a:ext>
            </a:extLst>
          </p:cNvPr>
          <p:cNvSpPr txBox="1"/>
          <p:nvPr/>
        </p:nvSpPr>
        <p:spPr>
          <a:xfrm flipH="1">
            <a:off x="3556920" y="1828994"/>
            <a:ext cx="2428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2757A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ЦЕНТРАЛЬНЫЙ И ВОСТОЧНЫЙ МАКРОРЕГИОН</a:t>
            </a:r>
          </a:p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Приоритет </a:t>
            </a:r>
            <a:r>
              <a: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– машиностроение, металлургия, инженерия, строительство</a:t>
            </a:r>
          </a:p>
        </p:txBody>
      </p:sp>
      <p:cxnSp>
        <p:nvCxnSpPr>
          <p:cNvPr id="22" name="Straight Arrow Connector 26">
            <a:extLst>
              <a:ext uri="{FF2B5EF4-FFF2-40B4-BE49-F238E27FC236}">
                <a16:creationId xmlns:a16="http://schemas.microsoft.com/office/drawing/2014/main" id="{B2BF7B1F-C9C1-F163-EE15-E255E9128B93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4275667" y="2475325"/>
            <a:ext cx="495383" cy="644497"/>
          </a:xfrm>
          <a:prstGeom prst="straightConnector1">
            <a:avLst/>
          </a:prstGeom>
          <a:noFill/>
          <a:ln w="9525" cap="flat" cmpd="sng" algn="ctr">
            <a:solidFill>
              <a:srgbClr val="2757AE"/>
            </a:solidFill>
            <a:prstDash val="solid"/>
            <a:tailEnd type="triangle"/>
          </a:ln>
          <a:effectLst/>
        </p:spPr>
      </p:cxn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7"/>
          <a:stretch/>
        </p:blipFill>
        <p:spPr>
          <a:xfrm>
            <a:off x="668124" y="0"/>
            <a:ext cx="11523875" cy="518212"/>
          </a:xfrm>
          <a:prstGeom prst="rect">
            <a:avLst/>
          </a:prstGeom>
        </p:spPr>
      </p:pic>
      <p:pic>
        <p:nvPicPr>
          <p:cNvPr id="26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87" y="33827"/>
            <a:ext cx="492020" cy="49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Google Shape;10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868" y="17753"/>
            <a:ext cx="579257" cy="57925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  <p:sp>
        <p:nvSpPr>
          <p:cNvPr id="30" name="Прямоугольник 29"/>
          <p:cNvSpPr/>
          <p:nvPr/>
        </p:nvSpPr>
        <p:spPr>
          <a:xfrm>
            <a:off x="268682" y="1084837"/>
            <a:ext cx="5562528" cy="568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Подготовка кадров в колледжах с учетом приоритетных отраслей экономики региона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4ECE32-38E4-AEA8-4D72-EB7F3A55E529}"/>
              </a:ext>
            </a:extLst>
          </p:cNvPr>
          <p:cNvSpPr txBox="1"/>
          <p:nvPr/>
        </p:nvSpPr>
        <p:spPr>
          <a:xfrm>
            <a:off x="1041400" y="21644"/>
            <a:ext cx="10439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ПОДХОДЫ ДЛЯ УЛУЧШЕНИЯ СИСТЕМЫ ТИПО</a:t>
            </a:r>
          </a:p>
        </p:txBody>
      </p:sp>
      <p:sp>
        <p:nvSpPr>
          <p:cNvPr id="44" name="Rectangle: Rounded Corners 138">
            <a:extLst>
              <a:ext uri="{FF2B5EF4-FFF2-40B4-BE49-F238E27FC236}">
                <a16:creationId xmlns:a16="http://schemas.microsoft.com/office/drawing/2014/main" id="{6C1BFB3C-97AE-4B20-995F-E8F47C335761}"/>
              </a:ext>
            </a:extLst>
          </p:cNvPr>
          <p:cNvSpPr/>
          <p:nvPr/>
        </p:nvSpPr>
        <p:spPr>
          <a:xfrm>
            <a:off x="7233721" y="1208818"/>
            <a:ext cx="4247084" cy="480723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Профилизация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колледжей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54347" y="2264414"/>
            <a:ext cx="5086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колледжей-локомотивов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16417" y="5600400"/>
            <a:ext cx="446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стоимости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финансирования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316417" y="4561269"/>
            <a:ext cx="509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15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региональных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хабов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263123" y="3388010"/>
            <a:ext cx="5052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предпринимательских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навыков </a:t>
            </a:r>
          </a:p>
          <a:p>
            <a:pPr algn="just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бизнес-инкубаторов и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мини-предприятий</a:t>
            </a:r>
          </a:p>
        </p:txBody>
      </p:sp>
      <p:pic>
        <p:nvPicPr>
          <p:cNvPr id="106" name="Рисунок 105"/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90337" y="3419222"/>
            <a:ext cx="478513" cy="478513"/>
          </a:xfrm>
          <a:prstGeom prst="rect">
            <a:avLst/>
          </a:prstGeom>
        </p:spPr>
      </p:pic>
      <p:pic>
        <p:nvPicPr>
          <p:cNvPr id="107" name="Рисунок 106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63083" y="1121618"/>
            <a:ext cx="537477" cy="574295"/>
          </a:xfrm>
          <a:prstGeom prst="rect">
            <a:avLst/>
          </a:prstGeom>
        </p:spPr>
      </p:pic>
      <p:pic>
        <p:nvPicPr>
          <p:cNvPr id="114" name="Picture 2" descr="Колледж 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967" y="4571385"/>
            <a:ext cx="507685" cy="50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Рисунок 114"/>
          <p:cNvPicPr>
            <a:picLocks noChangeAspect="1"/>
          </p:cNvPicPr>
          <p:nvPr/>
        </p:nvPicPr>
        <p:blipFill>
          <a:blip r:embed="rId11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45643" y="5752721"/>
            <a:ext cx="467605" cy="467605"/>
          </a:xfrm>
          <a:prstGeom prst="rect">
            <a:avLst/>
          </a:prstGeom>
        </p:spPr>
      </p:pic>
      <p:pic>
        <p:nvPicPr>
          <p:cNvPr id="116" name="Picture 2" descr="Оценка 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635" y="2331346"/>
            <a:ext cx="503802" cy="50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958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7669F93054E444EAB7EC601F57EDB97" ma:contentTypeVersion="11" ma:contentTypeDescription="Создание документа." ma:contentTypeScope="" ma:versionID="95cb6a8415f4b138bfeb4c2aee5be623">
  <xsd:schema xmlns:xsd="http://www.w3.org/2001/XMLSchema" xmlns:xs="http://www.w3.org/2001/XMLSchema" xmlns:p="http://schemas.microsoft.com/office/2006/metadata/properties" xmlns:ns2="cb567574-ce34-4d73-8b92-91b14a43bdcf" xmlns:ns3="943206b3-0046-4dc1-9fd4-192618d9b54d" targetNamespace="http://schemas.microsoft.com/office/2006/metadata/properties" ma:root="true" ma:fieldsID="51ba908dad4d0f28177333aab7f9a4f5" ns2:_="" ns3:_="">
    <xsd:import namespace="cb567574-ce34-4d73-8b92-91b14a43bdcf"/>
    <xsd:import namespace="943206b3-0046-4dc1-9fd4-192618d9b5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67574-ce34-4d73-8b92-91b14a43bd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206b3-0046-4dc1-9fd4-192618d9b5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166368b-6ec9-4549-9478-3d028382e1b4}" ma:internalName="TaxCatchAll" ma:showField="CatchAllData" ma:web="943206b3-0046-4dc1-9fd4-192618d9b5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567574-ce34-4d73-8b92-91b14a43bdcf">
      <Terms xmlns="http://schemas.microsoft.com/office/infopath/2007/PartnerControls"/>
    </lcf76f155ced4ddcb4097134ff3c332f>
    <TaxCatchAll xmlns="943206b3-0046-4dc1-9fd4-192618d9b54d" xsi:nil="true"/>
  </documentManagement>
</p:properties>
</file>

<file path=customXml/itemProps1.xml><?xml version="1.0" encoding="utf-8"?>
<ds:datastoreItem xmlns:ds="http://schemas.openxmlformats.org/officeDocument/2006/customXml" ds:itemID="{FA4D1ED4-6A03-4A5F-BD27-D5E46E79B47E}"/>
</file>

<file path=customXml/itemProps2.xml><?xml version="1.0" encoding="utf-8"?>
<ds:datastoreItem xmlns:ds="http://schemas.openxmlformats.org/officeDocument/2006/customXml" ds:itemID="{F39BCC4F-71BD-4853-9C4D-323AB184689B}"/>
</file>

<file path=customXml/itemProps3.xml><?xml version="1.0" encoding="utf-8"?>
<ds:datastoreItem xmlns:ds="http://schemas.openxmlformats.org/officeDocument/2006/customXml" ds:itemID="{DD7C7691-495D-4E67-98EB-1F6E1AB85DD4}"/>
</file>

<file path=docProps/app.xml><?xml version="1.0" encoding="utf-8"?>
<Properties xmlns="http://schemas.openxmlformats.org/officeDocument/2006/extended-properties" xmlns:vt="http://schemas.openxmlformats.org/officeDocument/2006/docPropsVTypes">
  <TotalTime>16192</TotalTime>
  <Words>767</Words>
  <Application>Microsoft Office PowerPoint</Application>
  <PresentationFormat>Широкоэкранный</PresentationFormat>
  <Paragraphs>159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Oswald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Ербол Сармурзин</dc:creator>
  <cp:lastModifiedBy>Sheshmukhanova, Anar GIZ KZ</cp:lastModifiedBy>
  <cp:revision>758</cp:revision>
  <cp:lastPrinted>2023-08-21T13:42:31Z</cp:lastPrinted>
  <dcterms:created xsi:type="dcterms:W3CDTF">2012-07-30T23:42:41Z</dcterms:created>
  <dcterms:modified xsi:type="dcterms:W3CDTF">2023-10-23T16:56:04Z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0x01010027669F93054E444EAB7EC601F57EDB97</vt:lpwstr>
  </property>
</Properties>
</file>