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344" r:id="rId4"/>
    <p:sldId id="345" r:id="rId5"/>
    <p:sldId id="350" r:id="rId6"/>
    <p:sldId id="357" r:id="rId7"/>
    <p:sldId id="381" r:id="rId8"/>
    <p:sldId id="272" r:id="rId9"/>
    <p:sldId id="378" r:id="rId10"/>
    <p:sldId id="382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BAD"/>
    <a:srgbClr val="FFF1AA"/>
    <a:srgbClr val="2D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B4D65E-685A-4C3C-BA0A-3A382F31C4AA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5B8AFE-98A5-4C5D-9F96-F80CDED14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7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18;g134dc814b55_2_83:notes"/>
          <p:cNvSpPr>
            <a:spLocks noGrp="1"/>
          </p:cNvSpPr>
          <p:nvPr>
            <p:ph type="body" idx="1"/>
          </p:nvPr>
        </p:nvSpPr>
        <p:spPr bwMode="auto">
          <a:xfrm>
            <a:off x="696913" y="4056063"/>
            <a:ext cx="55753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27" tIns="91727" rIns="91727" bIns="917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5" name="Google Shape;519;g134dc814b55_2_8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7263" y="1054100"/>
            <a:ext cx="5054600" cy="28432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2784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55;p22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Google Shape;156;p2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229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467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389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04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058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990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A480-0941-4B5F-AD20-B8499DB2482C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C355-4F0E-4C16-AC8D-EA5161A08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79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B56B-DD28-4B73-8EC4-000075B47B3C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9A16-275C-41D8-88CB-14122601C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00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5A76-6E30-4017-B164-AE73724C785D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B614-29E0-4215-B22F-53E26A5FC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17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051EE-081C-4B3B-AFB5-9FA1205855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3964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A5CD-81CE-470E-A335-5A6930640793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CC97-1E55-4D12-A131-EA1FD9B4F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2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1061-ED9A-46CD-8974-E649ECC77187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1E7F-289A-4A36-964D-BF62203CC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4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8DFE-1FFD-48C2-A9A2-119C1624B3A2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6941-9425-45F2-A0C2-879110720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85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7B13-51F9-4F01-A7ED-EEB0A81E284D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8704-E89F-4D9B-84A9-723FFC8545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2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4FB3-9308-40DC-9443-658E1887BCE4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AFF3-8812-4C3B-8E26-5174810F9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02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A92F-8930-4071-9865-556D4521FFE6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EACA-5EB4-4066-9489-5DCF9009C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77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CCEF-53C8-46EC-B9EA-A2EA0F498871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44DE-D875-469C-91D9-17FA8185C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2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80A7-E667-4614-A0F7-BA5E10FCF20D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9663-7C6C-4A1D-8AB3-BDFF72F0E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15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517BC-D246-46DC-8FE8-C366EA59441E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A822F5-3CEA-42B9-B316-FA61F2BB9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91" r:id="rId12"/>
    <p:sldLayoutId id="214748409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7171" name="Google Shape;522;p100"/>
          <p:cNvSpPr txBox="1">
            <a:spLocks noChangeArrowheads="1"/>
          </p:cNvSpPr>
          <p:nvPr/>
        </p:nvSpPr>
        <p:spPr bwMode="auto">
          <a:xfrm>
            <a:off x="963613" y="2381250"/>
            <a:ext cx="102647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Перспективы профессионального образования в Казахстане</a:t>
            </a:r>
            <a:endParaRPr lang="ru-RU" altLang="ru-RU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Google Shape;525;p100"/>
          <p:cNvSpPr txBox="1">
            <a:spLocks noChangeArrowheads="1"/>
          </p:cNvSpPr>
          <p:nvPr/>
        </p:nvSpPr>
        <p:spPr bwMode="auto">
          <a:xfrm>
            <a:off x="4248150" y="971550"/>
            <a:ext cx="3695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Министерство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науки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и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высшего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образования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Республики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Казахстан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7173" name="Google Shape;526;p100"/>
          <p:cNvSpPr txBox="1">
            <a:spLocks noChangeArrowheads="1"/>
          </p:cNvSpPr>
          <p:nvPr/>
        </p:nvSpPr>
        <p:spPr bwMode="auto">
          <a:xfrm>
            <a:off x="5132388" y="6394450"/>
            <a:ext cx="192881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г. </a:t>
            </a:r>
            <a:r>
              <a:rPr lang="ru-RU" altLang="en-US" sz="1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Астана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, 2023 год</a:t>
            </a:r>
          </a:p>
        </p:txBody>
      </p:sp>
      <p:pic>
        <p:nvPicPr>
          <p:cNvPr id="717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30188"/>
            <a:ext cx="698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165619" y="1079005"/>
            <a:ext cx="3106737" cy="682625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МСКО (2011)</a:t>
            </a:r>
            <a:endParaRPr lang="ru-RU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531410" y="1079004"/>
            <a:ext cx="3933080" cy="682625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ПИЛОТ</a:t>
            </a:r>
            <a:endParaRPr lang="ru-RU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974433" y="1079004"/>
            <a:ext cx="3867150" cy="682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Прием 150 студентов</a:t>
            </a:r>
            <a:endParaRPr lang="ru-RU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pic>
        <p:nvPicPr>
          <p:cNvPr id="49158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06588"/>
            <a:ext cx="2968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Овал 108"/>
          <p:cNvSpPr/>
          <p:nvPr/>
        </p:nvSpPr>
        <p:spPr>
          <a:xfrm>
            <a:off x="3510553" y="3406714"/>
            <a:ext cx="468313" cy="4683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9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9" name="Прямоугольник 25"/>
          <p:cNvSpPr>
            <a:spLocks noChangeArrowheads="1"/>
          </p:cNvSpPr>
          <p:nvPr/>
        </p:nvSpPr>
        <p:spPr bwMode="auto">
          <a:xfrm>
            <a:off x="423863" y="114300"/>
            <a:ext cx="910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ПРИКЛАДНОЙ БАКАЛАВРИАТ</a:t>
            </a:r>
            <a:endParaRPr lang="ru-RU" altLang="en-US" sz="2000" b="1" dirty="0">
              <a:solidFill>
                <a:srgbClr val="FFF1A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9200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49201" name="Google Shape;524;p100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5619" y="2055019"/>
            <a:ext cx="3106737" cy="317170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0 — образование детей младшего возраста,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1 — начальное образование,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2 — первый этап среднего образования,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3 — второй этап среднего образования,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4 —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послесреднее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нетретичное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образование,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5 — короткий цикл третичного образования,</a:t>
            </a:r>
            <a:endParaRPr lang="ru-RU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6 — 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бакалаврат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его эквивалент,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7 — магистратура или её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эквивалент,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— докторантура или её эквивалент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2161" y="2974507"/>
            <a:ext cx="27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Прикладной </a:t>
            </a:r>
            <a:r>
              <a:rPr lang="ru-RU" dirty="0" err="1" smtClean="0"/>
              <a:t>бакалавриат</a:t>
            </a:r>
            <a:r>
              <a:rPr lang="ru-RU" dirty="0" smtClean="0"/>
              <a:t> На базе среднего образования 3 года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базе ТИПО 1-2 года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981413" y="4632374"/>
            <a:ext cx="1117600" cy="52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163947" y="5428750"/>
            <a:ext cx="275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курс вуза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74432" y="2200526"/>
            <a:ext cx="3867151" cy="5533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390 000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1 000 000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тенге в год.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4497" y="2974530"/>
            <a:ext cx="383708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Атырауский университет нефти и газа имени С. </a:t>
            </a:r>
            <a:r>
              <a:rPr lang="kk-KZ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Утебаева</a:t>
            </a:r>
          </a:p>
          <a:p>
            <a:pPr algn="just"/>
            <a:r>
              <a:rPr lang="kk-KZ" sz="1300" dirty="0">
                <a:latin typeface="Arial" panose="020B0604020202020204" pitchFamily="34" charset="0"/>
                <a:cs typeface="Arial" panose="020B0604020202020204" pitchFamily="34" charset="0"/>
              </a:rPr>
              <a:t>Карагандинский индустриальный </a:t>
            </a:r>
            <a:r>
              <a:rPr lang="kk-K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аль-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Фараби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Восточно-Казахстанский технический университет имени Д.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Серикбаева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1300" dirty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исследовательский технический университет имени К. </a:t>
            </a:r>
            <a:r>
              <a:rPr lang="kk-K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Сатпаева</a:t>
            </a:r>
          </a:p>
          <a:p>
            <a:pPr algn="just"/>
            <a:r>
              <a:rPr lang="kk-KZ" sz="1300" dirty="0">
                <a:latin typeface="Arial" panose="020B0604020202020204" pitchFamily="34" charset="0"/>
                <a:cs typeface="Arial" panose="020B0604020202020204" pitchFamily="34" charset="0"/>
              </a:rPr>
              <a:t>Южно-Казахстанский университет имени М. </a:t>
            </a:r>
            <a:r>
              <a:rPr lang="kk-K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Ауэзова</a:t>
            </a:r>
          </a:p>
          <a:p>
            <a:pPr algn="just"/>
            <a:r>
              <a:rPr lang="kk-KZ" sz="1300" dirty="0">
                <a:latin typeface="Arial" panose="020B0604020202020204" pitchFamily="34" charset="0"/>
                <a:cs typeface="Arial" panose="020B0604020202020204" pitchFamily="34" charset="0"/>
              </a:rPr>
              <a:t>Евразийский национальный университет имени Л. </a:t>
            </a:r>
            <a:r>
              <a:rPr lang="kk-K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Гумилева</a:t>
            </a:r>
          </a:p>
          <a:p>
            <a:pPr algn="just"/>
            <a:r>
              <a:rPr lang="kk-KZ" sz="1300" dirty="0">
                <a:latin typeface="Arial" panose="020B0604020202020204" pitchFamily="34" charset="0"/>
                <a:cs typeface="Arial" panose="020B0604020202020204" pitchFamily="34" charset="0"/>
              </a:rPr>
              <a:t>Северо-Казахстанский университет имени М. Козыбаева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8168" y="1955507"/>
            <a:ext cx="4264091" cy="882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28 июля 2022 года №14 «О внедрении в пилотном режиме прикладного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(короткий цикл) на уровне высшего образования».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331" y="5882445"/>
            <a:ext cx="7741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Запуск </a:t>
            </a: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пилотного проекта прикладного </a:t>
            </a:r>
            <a:r>
              <a:rPr lang="ru-RU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системе высшего образования обусловлен намерениями Казахстана обеспечить своих граждан краткосрочными, т.е. мобильными и актуальными программами освоения профессиональных навыков, необходимых для рабочих мест 21-го века.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00050" y="3994150"/>
            <a:ext cx="506095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11"/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en-US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Прямоугольник 12"/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en-US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Прямоугольник 25"/>
          <p:cNvSpPr>
            <a:spLocks noChangeArrowheads="1"/>
          </p:cNvSpPr>
          <p:nvPr/>
        </p:nvSpPr>
        <p:spPr bwMode="auto">
          <a:xfrm>
            <a:off x="423863" y="66675"/>
            <a:ext cx="10323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ИТОГИ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СИСТЕМЫ ВЫСШЕГО И ПОСЛЕВУЗОВСКОГО ОБРАЗОВАНИЯ </a:t>
            </a:r>
          </a:p>
        </p:txBody>
      </p:sp>
      <p:grpSp>
        <p:nvGrpSpPr>
          <p:cNvPr id="11271" name="Группа 42"/>
          <p:cNvGrpSpPr>
            <a:grpSpLocks/>
          </p:cNvGrpSpPr>
          <p:nvPr/>
        </p:nvGrpSpPr>
        <p:grpSpPr bwMode="auto">
          <a:xfrm>
            <a:off x="9912350" y="287338"/>
            <a:ext cx="2279650" cy="554037"/>
            <a:chOff x="7318113" y="205049"/>
            <a:chExt cx="1709047" cy="415464"/>
          </a:xfrm>
        </p:grpSpPr>
        <p:pic>
          <p:nvPicPr>
            <p:cNvPr id="11288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11272" name="Прямоугольник 17"/>
          <p:cNvSpPr>
            <a:spLocks noChangeArrowheads="1"/>
          </p:cNvSpPr>
          <p:nvPr/>
        </p:nvSpPr>
        <p:spPr bwMode="auto">
          <a:xfrm>
            <a:off x="1069975" y="1416050"/>
            <a:ext cx="4265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5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ВУЗЫ И КОНТИНГЕНТ ОБУЧАЮЩИХСЯ</a:t>
            </a:r>
          </a:p>
        </p:txBody>
      </p:sp>
      <p:sp>
        <p:nvSpPr>
          <p:cNvPr id="7" name="Прямоугольник 31"/>
          <p:cNvSpPr>
            <a:spLocks noChangeArrowheads="1"/>
          </p:cNvSpPr>
          <p:nvPr/>
        </p:nvSpPr>
        <p:spPr bwMode="auto">
          <a:xfrm>
            <a:off x="400050" y="1911350"/>
            <a:ext cx="5786438" cy="2924175"/>
          </a:xfrm>
          <a:prstGeom prst="rect">
            <a:avLst/>
          </a:prstGeom>
          <a:noFill/>
          <a:ln>
            <a:noFill/>
          </a:ln>
        </p:spPr>
        <p:txBody>
          <a:bodyPr lIns="91420" tIns="45718" rIns="91420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1400" b="1" dirty="0">
                <a:solidFill>
                  <a:srgbClr val="2DA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Функционирует – 119 вузов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Контингент – 626,2 тыс. чел.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(из них по госзаказу 2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33,8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тыс. чел. (37 %)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Выпуск – 18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тыс. чел.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ППС – 36,4 тыс. чел.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Трудоустройство выпускников в течение года – </a:t>
            </a:r>
            <a:r>
              <a:rPr lang="x-none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78,3</a:t>
            </a: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x-none" altLang="en-US" sz="1400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В 2023 г. в</a:t>
            </a:r>
            <a:r>
              <a:rPr lang="kk-KZ" altLang="en-US" sz="1400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ведено </a:t>
            </a:r>
            <a:r>
              <a:rPr lang="x-none" altLang="en-US" sz="1400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6 общежитий на </a:t>
            </a:r>
            <a:r>
              <a:rPr lang="x-none" altLang="en-US" sz="1400" b="1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2 600</a:t>
            </a:r>
            <a:r>
              <a:rPr lang="kk-KZ" altLang="en-US" sz="1400" b="1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 </a:t>
            </a:r>
            <a:r>
              <a:rPr lang="kk-KZ" altLang="en-US" sz="1400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мест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x-none" altLang="en-US" sz="1400" dirty="0"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(план на сентябрь – 2 100 мест, до конца года – 4 000 мест)</a:t>
            </a:r>
            <a:endParaRPr lang="kk-KZ" altLang="en-US" sz="1400" dirty="0">
              <a:latin typeface="Arial" panose="020B0604020202020204" pitchFamily="34" charset="0"/>
              <a:ea typeface="Malgun Gothic Semilight" panose="020B0502040204020203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kk-KZ" altLang="en-US" sz="1100" dirty="0">
              <a:latin typeface="Arial" panose="020B0604020202020204" pitchFamily="34" charset="0"/>
              <a:ea typeface="Malgun Gothic Semilight" panose="020B0502040204020203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ru-RU" altLang="en-US" sz="1400" b="1" i="1" dirty="0">
                <a:solidFill>
                  <a:srgbClr val="2DA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lang="ru-RU" altLang="en-US" sz="1400" i="1" dirty="0">
                <a:solidFill>
                  <a:srgbClr val="2DA7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контингента студентов </a:t>
            </a:r>
            <a:r>
              <a:rPr lang="kk-KZ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800 тыс. </a:t>
            </a: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en-US" alt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нехватка аудиторных мест составит около </a:t>
            </a:r>
            <a:r>
              <a:rPr lang="ru-RU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100 тыс. </a:t>
            </a: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ru-RU" alt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ru-RU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сегодняшняя потребность койко-мест в общежитиях - </a:t>
            </a:r>
            <a:r>
              <a:rPr lang="x-none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тыс.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0050" y="1241425"/>
            <a:ext cx="630238" cy="630238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11275" name="Picture 8" descr="Колледж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23975"/>
            <a:ext cx="412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Прямоугольник 17"/>
          <p:cNvSpPr>
            <a:spLocks noChangeArrowheads="1"/>
          </p:cNvSpPr>
          <p:nvPr/>
        </p:nvSpPr>
        <p:spPr bwMode="auto">
          <a:xfrm>
            <a:off x="6765925" y="1296988"/>
            <a:ext cx="5276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5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СОДЕРЖАНИЯ ВЫСШЕГО ОБРАЗОВАНИЯ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6096000" y="1258888"/>
            <a:ext cx="631825" cy="630237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1278" name="Прямоугольник 31"/>
          <p:cNvSpPr>
            <a:spLocks noChangeArrowheads="1"/>
          </p:cNvSpPr>
          <p:nvPr/>
        </p:nvSpPr>
        <p:spPr bwMode="auto">
          <a:xfrm>
            <a:off x="6096000" y="2032000"/>
            <a:ext cx="5788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Расширена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академическая свобода 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в рамках ГОСО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Введено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онлайн-обучение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Запущен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прикладной бакалавриат (пилот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) – на базе 8 вузов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Запущен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интегральный GPA (пилот) 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	  – на базе 4 вузов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Обновлены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71% образовательных программ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Созданы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«серебряные университеты» 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на базе более 70 вузов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2 вуза трансформированы в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вузы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Разработана система опережающего кадрового обеспечения в рамках проекта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«Мамандығым–Болашағым»</a:t>
            </a:r>
          </a:p>
        </p:txBody>
      </p:sp>
      <p:sp>
        <p:nvSpPr>
          <p:cNvPr id="11279" name="Прямоугольник 17"/>
          <p:cNvSpPr>
            <a:spLocks noChangeArrowheads="1"/>
          </p:cNvSpPr>
          <p:nvPr/>
        </p:nvSpPr>
        <p:spPr bwMode="auto">
          <a:xfrm>
            <a:off x="1069975" y="5095875"/>
            <a:ext cx="4265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5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</a:t>
            </a:r>
          </a:p>
        </p:txBody>
      </p:sp>
      <p:sp>
        <p:nvSpPr>
          <p:cNvPr id="27" name="Овал 26"/>
          <p:cNvSpPr/>
          <p:nvPr/>
        </p:nvSpPr>
        <p:spPr>
          <a:xfrm>
            <a:off x="400050" y="4938713"/>
            <a:ext cx="630238" cy="630237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1281" name="Прямоугольник 17"/>
          <p:cNvSpPr>
            <a:spLocks noChangeArrowheads="1"/>
          </p:cNvSpPr>
          <p:nvPr/>
        </p:nvSpPr>
        <p:spPr bwMode="auto">
          <a:xfrm>
            <a:off x="6727825" y="5095875"/>
            <a:ext cx="54244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5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ИНТЕРНАЦИОНАЛИЗАЦИЯ ВЫСШЕГО ОБРАЗОВАНИЯ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6097588" y="4938713"/>
            <a:ext cx="630237" cy="630237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11283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46663"/>
            <a:ext cx="4143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Прямоугольник 31"/>
          <p:cNvSpPr>
            <a:spLocks noChangeArrowheads="1"/>
          </p:cNvSpPr>
          <p:nvPr/>
        </p:nvSpPr>
        <p:spPr bwMode="auto">
          <a:xfrm>
            <a:off x="400050" y="5568950"/>
            <a:ext cx="5207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Увеличен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объем госзаказа на – 10%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распределены на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технические направления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Увеличена стипендия – до 20%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Выделены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целевые гранты – 5 тыс.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Открыты филиалы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4 ведущих зарубежных вузов</a:t>
            </a:r>
          </a:p>
        </p:txBody>
      </p:sp>
      <p:sp>
        <p:nvSpPr>
          <p:cNvPr id="11285" name="Прямоугольник 31"/>
          <p:cNvSpPr>
            <a:spLocks noChangeArrowheads="1"/>
          </p:cNvSpPr>
          <p:nvPr/>
        </p:nvSpPr>
        <p:spPr bwMode="auto">
          <a:xfrm>
            <a:off x="6096000" y="5591175"/>
            <a:ext cx="5208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8" rIns="91420" bIns="45718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21 вузов в рейтинге QS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6 вузов в Times Higher Education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2 филиала вузов РК 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созданы за рубежом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альянс Центрально-Азиатского</a:t>
            </a: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 пространства </a:t>
            </a:r>
          </a:p>
        </p:txBody>
      </p:sp>
      <p:pic>
        <p:nvPicPr>
          <p:cNvPr id="11286" name="Рисунок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398588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3" descr="Planet earth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50641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1"/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en-US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Прямоугольник 12"/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en-US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Прямоугольник 25"/>
          <p:cNvSpPr>
            <a:spLocks noChangeArrowheads="1"/>
          </p:cNvSpPr>
          <p:nvPr/>
        </p:nvSpPr>
        <p:spPr bwMode="auto">
          <a:xfrm>
            <a:off x="423863" y="66675"/>
            <a:ext cx="10323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КОНЦЕПЦИЯ </a:t>
            </a: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ВЫСШЕГО ОБРАЗОВАНИЯ И НАУКИ В РК НА 2023-2029 гг.</a:t>
            </a:r>
          </a:p>
        </p:txBody>
      </p:sp>
      <p:grpSp>
        <p:nvGrpSpPr>
          <p:cNvPr id="13318" name="Группа 42"/>
          <p:cNvGrpSpPr>
            <a:grpSpLocks/>
          </p:cNvGrpSpPr>
          <p:nvPr/>
        </p:nvGrpSpPr>
        <p:grpSpPr bwMode="auto">
          <a:xfrm>
            <a:off x="9912350" y="287338"/>
            <a:ext cx="2279650" cy="554037"/>
            <a:chOff x="7318113" y="205049"/>
            <a:chExt cx="1709047" cy="415464"/>
          </a:xfrm>
        </p:grpSpPr>
        <p:pic>
          <p:nvPicPr>
            <p:cNvPr id="13346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6063" y="1543050"/>
            <a:ext cx="2246312" cy="682625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ГОДЫ РЕАЛИЗАЦИИ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2023-2029</a:t>
            </a:r>
            <a:endParaRPr lang="ru-RU" sz="2400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1600" y="1543050"/>
            <a:ext cx="2244725" cy="682625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1633538"/>
            <a:ext cx="1497013" cy="5016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ЦЕЛЕВЫХ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ИНДИКАТОРОВ</a:t>
            </a:r>
            <a:endParaRPr lang="ru-RU" sz="1333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5550" y="1543050"/>
            <a:ext cx="2246313" cy="682625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3</a:t>
            </a:r>
            <a:endParaRPr lang="en-US" sz="3200" b="1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9725" y="1736725"/>
            <a:ext cx="1498600" cy="2968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НАПРАВЛЕНИЯ</a:t>
            </a:r>
            <a:endParaRPr lang="ru-RU" sz="1333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1088" y="1543050"/>
            <a:ext cx="2246312" cy="682625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9</a:t>
            </a:r>
            <a:endParaRPr lang="en-US" sz="3200" b="1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1775" y="1633538"/>
            <a:ext cx="1403350" cy="50323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ОЖИДАЕМЫХ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РЕЗУЛЬТАТОВ</a:t>
            </a:r>
            <a:endParaRPr lang="ru-RU" sz="1333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09163" y="1543050"/>
            <a:ext cx="2246312" cy="682625"/>
          </a:xfrm>
          <a:prstGeom prst="rect">
            <a:avLst/>
          </a:prstGeom>
          <a:solidFill>
            <a:schemeClr val="bg1"/>
          </a:solidFill>
          <a:ln>
            <a:solidFill>
              <a:srgbClr val="2D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124</a:t>
            </a:r>
            <a:endParaRPr lang="en-US" sz="2400" b="1" dirty="0">
              <a:solidFill>
                <a:srgbClr val="238BA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14013" y="1736725"/>
            <a:ext cx="1520825" cy="2968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b="1" dirty="0">
                <a:solidFill>
                  <a:srgbClr val="238BA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МЕРОПРИЯТИЙ</a:t>
            </a:r>
            <a:endParaRPr lang="ru-RU" sz="1333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06963" y="2611438"/>
            <a:ext cx="2376487" cy="420687"/>
          </a:xfrm>
          <a:prstGeom prst="rect">
            <a:avLst/>
          </a:prstGeom>
          <a:solidFill>
            <a:srgbClr val="2DA7C7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33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НАПРАВЛЕНИЯ:</a:t>
            </a:r>
          </a:p>
        </p:txBody>
      </p:sp>
      <p:sp>
        <p:nvSpPr>
          <p:cNvPr id="20" name="Овал 19"/>
          <p:cNvSpPr/>
          <p:nvPr/>
        </p:nvSpPr>
        <p:spPr>
          <a:xfrm>
            <a:off x="246063" y="3403600"/>
            <a:ext cx="561975" cy="561975"/>
          </a:xfrm>
          <a:prstGeom prst="ellipse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0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506788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315;p39"/>
          <p:cNvSpPr txBox="1">
            <a:spLocks noChangeArrowheads="1"/>
          </p:cNvSpPr>
          <p:nvPr/>
        </p:nvSpPr>
        <p:spPr bwMode="auto">
          <a:xfrm>
            <a:off x="755650" y="3346450"/>
            <a:ext cx="3938588" cy="6762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ВЫСШЕГО</a:t>
            </a:r>
            <a:endParaRPr lang="en-US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ПОСЛЕВУЗОВСКОГО</a:t>
            </a:r>
            <a:r>
              <a:rPr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3332" name="TextBox 118"/>
          <p:cNvSpPr txBox="1">
            <a:spLocks noChangeArrowheads="1"/>
          </p:cNvSpPr>
          <p:nvPr/>
        </p:nvSpPr>
        <p:spPr bwMode="auto">
          <a:xfrm>
            <a:off x="246063" y="4081463"/>
            <a:ext cx="41275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доступность высшего и послевузовского образования;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опережающее кадровое обеспечение;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и цифровой архитектуры высшего образования</a:t>
            </a:r>
            <a:r>
              <a:rPr lang="kk-KZ" altLang="en-US" sz="14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en-US" sz="1400">
                <a:latin typeface="Arial" panose="020B0604020202020204" pitchFamily="34" charset="0"/>
                <a:cs typeface="Arial" panose="020B0604020202020204" pitchFamily="34" charset="0"/>
              </a:rPr>
              <a:t>интернационализация высшего и послевузовского образования;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en-US" sz="1400">
                <a:latin typeface="Arial" panose="020B0604020202020204" pitchFamily="34" charset="0"/>
                <a:cs typeface="Arial" panose="020B0604020202020204" pitchFamily="34" charset="0"/>
              </a:rPr>
              <a:t>третья миссия университета.</a:t>
            </a:r>
            <a:endParaRPr lang="ru-RU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94263" y="3403600"/>
            <a:ext cx="561975" cy="561975"/>
          </a:xfrm>
          <a:prstGeom prst="ellipse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315;p39"/>
          <p:cNvSpPr txBox="1">
            <a:spLocks noChangeArrowheads="1"/>
          </p:cNvSpPr>
          <p:nvPr/>
        </p:nvSpPr>
        <p:spPr bwMode="auto">
          <a:xfrm>
            <a:off x="5403850" y="3346450"/>
            <a:ext cx="3938588" cy="6762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ОБУЧЕНИЕ</a:t>
            </a:r>
            <a:endParaRPr lang="en-US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ТЕЧЕНИИ ВСЕЙ ЖИЗНИ</a:t>
            </a:r>
            <a:endParaRPr lang="ru-RU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35" name="TextBox 122"/>
          <p:cNvSpPr txBox="1">
            <a:spLocks noChangeArrowheads="1"/>
          </p:cNvSpPr>
          <p:nvPr/>
        </p:nvSpPr>
        <p:spPr bwMode="auto">
          <a:xfrm>
            <a:off x="4845050" y="4151313"/>
            <a:ext cx="34940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непрерывного образования;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сертификации и расширение охвата населения неформальным образованием;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и цифровой архитектуры высшего образования.</a:t>
            </a:r>
          </a:p>
        </p:txBody>
      </p:sp>
      <p:sp>
        <p:nvSpPr>
          <p:cNvPr id="29" name="Овал 28"/>
          <p:cNvSpPr/>
          <p:nvPr/>
        </p:nvSpPr>
        <p:spPr>
          <a:xfrm>
            <a:off x="8643938" y="3403600"/>
            <a:ext cx="561975" cy="561975"/>
          </a:xfrm>
          <a:prstGeom prst="ellipse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315;p39"/>
          <p:cNvSpPr txBox="1">
            <a:spLocks noChangeArrowheads="1"/>
          </p:cNvSpPr>
          <p:nvPr/>
        </p:nvSpPr>
        <p:spPr bwMode="auto">
          <a:xfrm>
            <a:off x="9153525" y="3429000"/>
            <a:ext cx="2954338" cy="46196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</a:t>
            </a:r>
            <a:r>
              <a:rPr lang="en-US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НАУКИ</a:t>
            </a:r>
          </a:p>
        </p:txBody>
      </p:sp>
      <p:sp>
        <p:nvSpPr>
          <p:cNvPr id="13338" name="TextBox 126"/>
          <p:cNvSpPr txBox="1">
            <a:spLocks noChangeArrowheads="1"/>
          </p:cNvSpPr>
          <p:nvPr/>
        </p:nvSpPr>
        <p:spPr bwMode="auto">
          <a:xfrm>
            <a:off x="8458200" y="4149725"/>
            <a:ext cx="33861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внедрение новой модели администрирования науки;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укрепление интеллектуального потенциала науки;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модернизация научной инфраструктуры и цифровизация;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развитие университетской науки;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развитие прикладной науки и  экосистемы коммерциализации РННТД.</a:t>
            </a:r>
          </a:p>
        </p:txBody>
      </p:sp>
      <p:grpSp>
        <p:nvGrpSpPr>
          <p:cNvPr id="13339" name="Группа 9"/>
          <p:cNvGrpSpPr>
            <a:grpSpLocks/>
          </p:cNvGrpSpPr>
          <p:nvPr/>
        </p:nvGrpSpPr>
        <p:grpSpPr bwMode="auto">
          <a:xfrm>
            <a:off x="5035550" y="3535363"/>
            <a:ext cx="368300" cy="300037"/>
            <a:chOff x="3152648" y="2045301"/>
            <a:chExt cx="275752" cy="225437"/>
          </a:xfrm>
        </p:grpSpPr>
        <p:sp>
          <p:nvSpPr>
            <p:cNvPr id="13341" name="Google Shape;8731;p76"/>
            <p:cNvSpPr>
              <a:spLocks/>
            </p:cNvSpPr>
            <p:nvPr/>
          </p:nvSpPr>
          <p:spPr bwMode="auto">
            <a:xfrm>
              <a:off x="3152648" y="2045301"/>
              <a:ext cx="200088" cy="225437"/>
            </a:xfrm>
            <a:custGeom>
              <a:avLst/>
              <a:gdLst>
                <a:gd name="T0" fmla="*/ 2147483646 w 8917"/>
                <a:gd name="T1" fmla="*/ 2147483646 h 11689"/>
                <a:gd name="T2" fmla="*/ 2147483646 w 8917"/>
                <a:gd name="T3" fmla="*/ 2147483646 h 11689"/>
                <a:gd name="T4" fmla="*/ 2147483646 w 8917"/>
                <a:gd name="T5" fmla="*/ 2147483646 h 11689"/>
                <a:gd name="T6" fmla="*/ 2147483646 w 8917"/>
                <a:gd name="T7" fmla="*/ 2147483646 h 11689"/>
                <a:gd name="T8" fmla="*/ 2147483646 w 8917"/>
                <a:gd name="T9" fmla="*/ 2147483646 h 11689"/>
                <a:gd name="T10" fmla="*/ 2147483646 w 8917"/>
                <a:gd name="T11" fmla="*/ 0 h 11689"/>
                <a:gd name="T12" fmla="*/ 2147483646 w 8917"/>
                <a:gd name="T13" fmla="*/ 2147483646 h 11689"/>
                <a:gd name="T14" fmla="*/ 2147483646 w 8917"/>
                <a:gd name="T15" fmla="*/ 2147483646 h 11689"/>
                <a:gd name="T16" fmla="*/ 2147483646 w 8917"/>
                <a:gd name="T17" fmla="*/ 2147483646 h 11689"/>
                <a:gd name="T18" fmla="*/ 2147483646 w 8917"/>
                <a:gd name="T19" fmla="*/ 2147483646 h 11689"/>
                <a:gd name="T20" fmla="*/ 2147483646 w 8917"/>
                <a:gd name="T21" fmla="*/ 2147483646 h 11689"/>
                <a:gd name="T22" fmla="*/ 2147483646 w 8917"/>
                <a:gd name="T23" fmla="*/ 2147483646 h 11689"/>
                <a:gd name="T24" fmla="*/ 2147483646 w 8917"/>
                <a:gd name="T25" fmla="*/ 2147483646 h 11689"/>
                <a:gd name="T26" fmla="*/ 2147483646 w 8917"/>
                <a:gd name="T27" fmla="*/ 2147483646 h 11689"/>
                <a:gd name="T28" fmla="*/ 2147483646 w 8917"/>
                <a:gd name="T29" fmla="*/ 2147483646 h 11689"/>
                <a:gd name="T30" fmla="*/ 2147483646 w 8917"/>
                <a:gd name="T31" fmla="*/ 2147483646 h 11689"/>
                <a:gd name="T32" fmla="*/ 2147483646 w 8917"/>
                <a:gd name="T33" fmla="*/ 2147483646 h 11689"/>
                <a:gd name="T34" fmla="*/ 2147483646 w 8917"/>
                <a:gd name="T35" fmla="*/ 2147483646 h 11689"/>
                <a:gd name="T36" fmla="*/ 2147483646 w 8917"/>
                <a:gd name="T37" fmla="*/ 2147483646 h 11689"/>
                <a:gd name="T38" fmla="*/ 2147483646 w 8917"/>
                <a:gd name="T39" fmla="*/ 2147483646 h 11689"/>
                <a:gd name="T40" fmla="*/ 2147483646 w 8917"/>
                <a:gd name="T41" fmla="*/ 2147483646 h 11689"/>
                <a:gd name="T42" fmla="*/ 2147483646 w 8917"/>
                <a:gd name="T43" fmla="*/ 2147483646 h 11689"/>
                <a:gd name="T44" fmla="*/ 2147483646 w 8917"/>
                <a:gd name="T45" fmla="*/ 2147483646 h 11689"/>
                <a:gd name="T46" fmla="*/ 2147483646 w 8917"/>
                <a:gd name="T47" fmla="*/ 2147483646 h 11689"/>
                <a:gd name="T48" fmla="*/ 2147483646 w 8917"/>
                <a:gd name="T49" fmla="*/ 2147483646 h 11689"/>
                <a:gd name="T50" fmla="*/ 2147483646 w 8917"/>
                <a:gd name="T51" fmla="*/ 2147483646 h 11689"/>
                <a:gd name="T52" fmla="*/ 2147483646 w 8917"/>
                <a:gd name="T53" fmla="*/ 2147483646 h 11689"/>
                <a:gd name="T54" fmla="*/ 2147483646 w 8917"/>
                <a:gd name="T55" fmla="*/ 2147483646 h 11689"/>
                <a:gd name="T56" fmla="*/ 2147483646 w 8917"/>
                <a:gd name="T57" fmla="*/ 2147483646 h 11689"/>
                <a:gd name="T58" fmla="*/ 2147483646 w 8917"/>
                <a:gd name="T59" fmla="*/ 2147483646 h 11689"/>
                <a:gd name="T60" fmla="*/ 2147483646 w 8917"/>
                <a:gd name="T61" fmla="*/ 2147483646 h 11689"/>
                <a:gd name="T62" fmla="*/ 2147483646 w 8917"/>
                <a:gd name="T63" fmla="*/ 2147483646 h 11689"/>
                <a:gd name="T64" fmla="*/ 2147483646 w 8917"/>
                <a:gd name="T65" fmla="*/ 2147483646 h 11689"/>
                <a:gd name="T66" fmla="*/ 2147483646 w 8917"/>
                <a:gd name="T67" fmla="*/ 2147483646 h 11689"/>
                <a:gd name="T68" fmla="*/ 2147483646 w 8917"/>
                <a:gd name="T69" fmla="*/ 2147483646 h 11689"/>
                <a:gd name="T70" fmla="*/ 2147483646 w 8917"/>
                <a:gd name="T71" fmla="*/ 2147483646 h 11689"/>
                <a:gd name="T72" fmla="*/ 2147483646 w 8917"/>
                <a:gd name="T73" fmla="*/ 2147483646 h 11689"/>
                <a:gd name="T74" fmla="*/ 2147483646 w 8917"/>
                <a:gd name="T75" fmla="*/ 0 h 11689"/>
                <a:gd name="T76" fmla="*/ 2147483646 w 8917"/>
                <a:gd name="T77" fmla="*/ 0 h 116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lnTo>
                    <a:pt x="5861" y="2773"/>
                  </a:ln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lnTo>
                    <a:pt x="27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13342" name="Google Shape;8732;p76"/>
            <p:cNvSpPr>
              <a:spLocks/>
            </p:cNvSpPr>
            <p:nvPr/>
          </p:nvSpPr>
          <p:spPr bwMode="auto">
            <a:xfrm>
              <a:off x="3230085" y="2200247"/>
              <a:ext cx="52664" cy="43626"/>
            </a:xfrm>
            <a:custGeom>
              <a:avLst/>
              <a:gdLst>
                <a:gd name="T0" fmla="*/ 2147483646 w 2347"/>
                <a:gd name="T1" fmla="*/ 0 h 2262"/>
                <a:gd name="T2" fmla="*/ 2147483646 w 2347"/>
                <a:gd name="T3" fmla="*/ 2147483646 h 2262"/>
                <a:gd name="T4" fmla="*/ 2147483646 w 2347"/>
                <a:gd name="T5" fmla="*/ 2147483646 h 2262"/>
                <a:gd name="T6" fmla="*/ 2147483646 w 2347"/>
                <a:gd name="T7" fmla="*/ 2147483646 h 2262"/>
                <a:gd name="T8" fmla="*/ 2147483646 w 2347"/>
                <a:gd name="T9" fmla="*/ 2147483646 h 2262"/>
                <a:gd name="T10" fmla="*/ 2147483646 w 2347"/>
                <a:gd name="T11" fmla="*/ 0 h 2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13343" name="Google Shape;8733;p76"/>
            <p:cNvSpPr>
              <a:spLocks/>
            </p:cNvSpPr>
            <p:nvPr/>
          </p:nvSpPr>
          <p:spPr bwMode="auto">
            <a:xfrm>
              <a:off x="3349886" y="2086535"/>
              <a:ext cx="78514" cy="55390"/>
            </a:xfrm>
            <a:custGeom>
              <a:avLst/>
              <a:gdLst>
                <a:gd name="T0" fmla="*/ 2147483646 w 3499"/>
                <a:gd name="T1" fmla="*/ 2147483646 h 2872"/>
                <a:gd name="T2" fmla="*/ 2147483646 w 3499"/>
                <a:gd name="T3" fmla="*/ 2147483646 h 2872"/>
                <a:gd name="T4" fmla="*/ 2147483646 w 3499"/>
                <a:gd name="T5" fmla="*/ 2147483646 h 2872"/>
                <a:gd name="T6" fmla="*/ 2147483646 w 3499"/>
                <a:gd name="T7" fmla="*/ 2147483646 h 2872"/>
                <a:gd name="T8" fmla="*/ 2147483646 w 3499"/>
                <a:gd name="T9" fmla="*/ 2147483646 h 2872"/>
                <a:gd name="T10" fmla="*/ 2147483646 w 3499"/>
                <a:gd name="T11" fmla="*/ 2147483646 h 2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13344" name="Google Shape;8734;p76"/>
            <p:cNvSpPr>
              <a:spLocks/>
            </p:cNvSpPr>
            <p:nvPr/>
          </p:nvSpPr>
          <p:spPr bwMode="auto">
            <a:xfrm>
              <a:off x="3255960" y="2111963"/>
              <a:ext cx="128687" cy="110607"/>
            </a:xfrm>
            <a:custGeom>
              <a:avLst/>
              <a:gdLst>
                <a:gd name="T0" fmla="*/ 2147483646 w 5735"/>
                <a:gd name="T1" fmla="*/ 2147483646 h 5735"/>
                <a:gd name="T2" fmla="*/ 2147483646 w 5735"/>
                <a:gd name="T3" fmla="*/ 2147483646 h 5735"/>
                <a:gd name="T4" fmla="*/ 2147483646 w 5735"/>
                <a:gd name="T5" fmla="*/ 2147483646 h 5735"/>
                <a:gd name="T6" fmla="*/ 2147483646 w 5735"/>
                <a:gd name="T7" fmla="*/ 2147483646 h 5735"/>
                <a:gd name="T8" fmla="*/ 2147483646 w 5735"/>
                <a:gd name="T9" fmla="*/ 2147483646 h 5735"/>
                <a:gd name="T10" fmla="*/ 2147483646 w 5735"/>
                <a:gd name="T11" fmla="*/ 2147483646 h 57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  <p:sp>
          <p:nvSpPr>
            <p:cNvPr id="13345" name="Google Shape;8735;p76"/>
            <p:cNvSpPr>
              <a:spLocks/>
            </p:cNvSpPr>
            <p:nvPr/>
          </p:nvSpPr>
          <p:spPr bwMode="auto">
            <a:xfrm>
              <a:off x="3157607" y="2049563"/>
              <a:ext cx="42432" cy="35853"/>
            </a:xfrm>
            <a:custGeom>
              <a:avLst/>
              <a:gdLst>
                <a:gd name="T0" fmla="*/ 2147483646 w 1891"/>
                <a:gd name="T1" fmla="*/ 0 h 1859"/>
                <a:gd name="T2" fmla="*/ 0 w 1891"/>
                <a:gd name="T3" fmla="*/ 2147483646 h 1859"/>
                <a:gd name="T4" fmla="*/ 2147483646 w 1891"/>
                <a:gd name="T5" fmla="*/ 2147483646 h 1859"/>
                <a:gd name="T6" fmla="*/ 2147483646 w 1891"/>
                <a:gd name="T7" fmla="*/ 0 h 18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/>
            </a:p>
          </p:txBody>
        </p:sp>
      </p:grpSp>
      <p:sp>
        <p:nvSpPr>
          <p:cNvPr id="13340" name="Freeform 110"/>
          <p:cNvSpPr>
            <a:spLocks noEditPoints="1"/>
          </p:cNvSpPr>
          <p:nvPr/>
        </p:nvSpPr>
        <p:spPr bwMode="auto">
          <a:xfrm>
            <a:off x="8764588" y="3530600"/>
            <a:ext cx="320675" cy="307975"/>
          </a:xfrm>
          <a:custGeom>
            <a:avLst/>
            <a:gdLst>
              <a:gd name="T0" fmla="*/ 2147483646 w 340"/>
              <a:gd name="T1" fmla="*/ 2147483646 h 334"/>
              <a:gd name="T2" fmla="*/ 2147483646 w 340"/>
              <a:gd name="T3" fmla="*/ 2147483646 h 334"/>
              <a:gd name="T4" fmla="*/ 2147483646 w 340"/>
              <a:gd name="T5" fmla="*/ 2147483646 h 334"/>
              <a:gd name="T6" fmla="*/ 2147483646 w 340"/>
              <a:gd name="T7" fmla="*/ 2147483646 h 334"/>
              <a:gd name="T8" fmla="*/ 2147483646 w 340"/>
              <a:gd name="T9" fmla="*/ 2147483646 h 334"/>
              <a:gd name="T10" fmla="*/ 2147483646 w 340"/>
              <a:gd name="T11" fmla="*/ 2147483646 h 334"/>
              <a:gd name="T12" fmla="*/ 2147483646 w 340"/>
              <a:gd name="T13" fmla="*/ 2147483646 h 334"/>
              <a:gd name="T14" fmla="*/ 2147483646 w 340"/>
              <a:gd name="T15" fmla="*/ 0 h 334"/>
              <a:gd name="T16" fmla="*/ 2147483646 w 340"/>
              <a:gd name="T17" fmla="*/ 0 h 334"/>
              <a:gd name="T18" fmla="*/ 2147483646 w 340"/>
              <a:gd name="T19" fmla="*/ 2147483646 h 334"/>
              <a:gd name="T20" fmla="*/ 2147483646 w 340"/>
              <a:gd name="T21" fmla="*/ 2147483646 h 334"/>
              <a:gd name="T22" fmla="*/ 2147483646 w 340"/>
              <a:gd name="T23" fmla="*/ 2147483646 h 334"/>
              <a:gd name="T24" fmla="*/ 2147483646 w 340"/>
              <a:gd name="T25" fmla="*/ 2147483646 h 334"/>
              <a:gd name="T26" fmla="*/ 2147483646 w 340"/>
              <a:gd name="T27" fmla="*/ 2147483646 h 334"/>
              <a:gd name="T28" fmla="*/ 2147483646 w 340"/>
              <a:gd name="T29" fmla="*/ 2147483646 h 334"/>
              <a:gd name="T30" fmla="*/ 2147483646 w 340"/>
              <a:gd name="T31" fmla="*/ 2147483646 h 334"/>
              <a:gd name="T32" fmla="*/ 2147483646 w 340"/>
              <a:gd name="T33" fmla="*/ 2147483646 h 334"/>
              <a:gd name="T34" fmla="*/ 0 w 340"/>
              <a:gd name="T35" fmla="*/ 2147483646 h 334"/>
              <a:gd name="T36" fmla="*/ 0 w 340"/>
              <a:gd name="T37" fmla="*/ 2147483646 h 334"/>
              <a:gd name="T38" fmla="*/ 2147483646 w 340"/>
              <a:gd name="T39" fmla="*/ 2147483646 h 334"/>
              <a:gd name="T40" fmla="*/ 2147483646 w 340"/>
              <a:gd name="T41" fmla="*/ 2147483646 h 334"/>
              <a:gd name="T42" fmla="*/ 2147483646 w 340"/>
              <a:gd name="T43" fmla="*/ 2147483646 h 334"/>
              <a:gd name="T44" fmla="*/ 2147483646 w 340"/>
              <a:gd name="T45" fmla="*/ 2147483646 h 334"/>
              <a:gd name="T46" fmla="*/ 2147483646 w 340"/>
              <a:gd name="T47" fmla="*/ 2147483646 h 334"/>
              <a:gd name="T48" fmla="*/ 2147483646 w 340"/>
              <a:gd name="T49" fmla="*/ 2147483646 h 334"/>
              <a:gd name="T50" fmla="*/ 2147483646 w 340"/>
              <a:gd name="T51" fmla="*/ 2147483646 h 334"/>
              <a:gd name="T52" fmla="*/ 2147483646 w 340"/>
              <a:gd name="T53" fmla="*/ 2147483646 h 334"/>
              <a:gd name="T54" fmla="*/ 2147483646 w 340"/>
              <a:gd name="T55" fmla="*/ 2147483646 h 334"/>
              <a:gd name="T56" fmla="*/ 2147483646 w 340"/>
              <a:gd name="T57" fmla="*/ 2147483646 h 334"/>
              <a:gd name="T58" fmla="*/ 2147483646 w 340"/>
              <a:gd name="T59" fmla="*/ 2147483646 h 334"/>
              <a:gd name="T60" fmla="*/ 2147483646 w 340"/>
              <a:gd name="T61" fmla="*/ 2147483646 h 334"/>
              <a:gd name="T62" fmla="*/ 2147483646 w 340"/>
              <a:gd name="T63" fmla="*/ 2147483646 h 334"/>
              <a:gd name="T64" fmla="*/ 2147483646 w 340"/>
              <a:gd name="T65" fmla="*/ 2147483646 h 334"/>
              <a:gd name="T66" fmla="*/ 2147483646 w 340"/>
              <a:gd name="T67" fmla="*/ 2147483646 h 334"/>
              <a:gd name="T68" fmla="*/ 2147483646 w 340"/>
              <a:gd name="T69" fmla="*/ 2147483646 h 334"/>
              <a:gd name="T70" fmla="*/ 2147483646 w 340"/>
              <a:gd name="T71" fmla="*/ 2147483646 h 334"/>
              <a:gd name="T72" fmla="*/ 2147483646 w 340"/>
              <a:gd name="T73" fmla="*/ 2147483646 h 334"/>
              <a:gd name="T74" fmla="*/ 2147483646 w 340"/>
              <a:gd name="T75" fmla="*/ 2147483646 h 334"/>
              <a:gd name="T76" fmla="*/ 2147483646 w 340"/>
              <a:gd name="T77" fmla="*/ 2147483646 h 334"/>
              <a:gd name="T78" fmla="*/ 2147483646 w 340"/>
              <a:gd name="T79" fmla="*/ 2147483646 h 334"/>
              <a:gd name="T80" fmla="*/ 2147483646 w 340"/>
              <a:gd name="T81" fmla="*/ 2147483646 h 334"/>
              <a:gd name="T82" fmla="*/ 2147483646 w 340"/>
              <a:gd name="T83" fmla="*/ 2147483646 h 334"/>
              <a:gd name="T84" fmla="*/ 2147483646 w 340"/>
              <a:gd name="T85" fmla="*/ 2147483646 h 334"/>
              <a:gd name="T86" fmla="*/ 2147483646 w 340"/>
              <a:gd name="T87" fmla="*/ 2147483646 h 334"/>
              <a:gd name="T88" fmla="*/ 2147483646 w 340"/>
              <a:gd name="T89" fmla="*/ 2147483646 h 334"/>
              <a:gd name="T90" fmla="*/ 2147483646 w 340"/>
              <a:gd name="T91" fmla="*/ 2147483646 h 334"/>
              <a:gd name="T92" fmla="*/ 2147483646 w 340"/>
              <a:gd name="T93" fmla="*/ 2147483646 h 334"/>
              <a:gd name="T94" fmla="*/ 2147483646 w 340"/>
              <a:gd name="T95" fmla="*/ 2147483646 h 334"/>
              <a:gd name="T96" fmla="*/ 2147483646 w 340"/>
              <a:gd name="T97" fmla="*/ 2147483646 h 334"/>
              <a:gd name="T98" fmla="*/ 2147483646 w 340"/>
              <a:gd name="T99" fmla="*/ 2147483646 h 334"/>
              <a:gd name="T100" fmla="*/ 2147483646 w 340"/>
              <a:gd name="T101" fmla="*/ 2147483646 h 334"/>
              <a:gd name="T102" fmla="*/ 2147483646 w 340"/>
              <a:gd name="T103" fmla="*/ 2147483646 h 334"/>
              <a:gd name="T104" fmla="*/ 2147483646 w 340"/>
              <a:gd name="T105" fmla="*/ 2147483646 h 334"/>
              <a:gd name="T106" fmla="*/ 2147483646 w 340"/>
              <a:gd name="T107" fmla="*/ 2147483646 h 334"/>
              <a:gd name="T108" fmla="*/ 2147483646 w 340"/>
              <a:gd name="T109" fmla="*/ 2147483646 h 334"/>
              <a:gd name="T110" fmla="*/ 2147483646 w 340"/>
              <a:gd name="T111" fmla="*/ 2147483646 h 334"/>
              <a:gd name="T112" fmla="*/ 2147483646 w 340"/>
              <a:gd name="T113" fmla="*/ 2147483646 h 334"/>
              <a:gd name="T114" fmla="*/ 2147483646 w 340"/>
              <a:gd name="T115" fmla="*/ 2147483646 h 334"/>
              <a:gd name="T116" fmla="*/ 2147483646 w 340"/>
              <a:gd name="T117" fmla="*/ 2147483646 h 334"/>
              <a:gd name="T118" fmla="*/ 2147483646 w 340"/>
              <a:gd name="T119" fmla="*/ 2147483646 h 3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2560" tIns="81280" rIns="162560" bIns="81280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1"/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en-US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Прямоугольник 12"/>
          <p:cNvSpPr>
            <a:spLocks noChangeArrowheads="1"/>
          </p:cNvSpPr>
          <p:nvPr/>
        </p:nvSpPr>
        <p:spPr bwMode="auto">
          <a:xfrm>
            <a:off x="3609975" y="96838"/>
            <a:ext cx="4854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8" rIns="9142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en-US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Прямоугольник 25"/>
          <p:cNvSpPr>
            <a:spLocks noChangeArrowheads="1"/>
          </p:cNvSpPr>
          <p:nvPr/>
        </p:nvSpPr>
        <p:spPr bwMode="auto">
          <a:xfrm>
            <a:off x="423863" y="230188"/>
            <a:ext cx="10323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ВЫСШЕГО И ПОСЛЕВУЗОВСКОГО ОБРАЗОВАНИЯ</a:t>
            </a:r>
          </a:p>
        </p:txBody>
      </p:sp>
      <p:grpSp>
        <p:nvGrpSpPr>
          <p:cNvPr id="14342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14376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6063" y="1098550"/>
            <a:ext cx="3106737" cy="682625"/>
          </a:xfrm>
          <a:prstGeom prst="rect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ТЕКУЩАЯ СИТУАЦИЯ: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3288" y="1098550"/>
            <a:ext cx="4630737" cy="682625"/>
          </a:xfrm>
          <a:prstGeom prst="rect">
            <a:avLst/>
          </a:prstGeom>
          <a:solidFill>
            <a:srgbClr val="2D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МЕРЫ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69275" y="1098550"/>
            <a:ext cx="3867150" cy="682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РЕЗУЛЬТАТ</a:t>
            </a:r>
          </a:p>
        </p:txBody>
      </p:sp>
      <p:sp>
        <p:nvSpPr>
          <p:cNvPr id="14346" name="Прямоугольник 2"/>
          <p:cNvSpPr>
            <a:spLocks noChangeArrowheads="1"/>
          </p:cNvSpPr>
          <p:nvPr/>
        </p:nvSpPr>
        <p:spPr bwMode="auto">
          <a:xfrm>
            <a:off x="808038" y="1836738"/>
            <a:ext cx="2692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40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Увеличилось</a:t>
            </a:r>
            <a:r>
              <a:rPr lang="en-US" altLang="en-US" sz="140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 </a:t>
            </a:r>
            <a:r>
              <a:rPr lang="kk-KZ" altLang="en-US" sz="140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количество грантов (с 2019 по 2022 гг.)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1,7 раз бакалавриат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1,8 раз магистратра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3,7 раз докторантура</a:t>
            </a:r>
            <a:endParaRPr lang="ru-RU" altLang="en-US" sz="1400" b="1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5263" y="1836738"/>
            <a:ext cx="3959225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Увеличение стипендии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в 2 раза</a:t>
            </a:r>
            <a:endParaRPr lang="en-US" sz="1400" b="1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Внедрение единой солидарной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Накопительной системы </a:t>
            </a: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«КЕЛЕШЕК»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Дифференцированные гранты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от</a:t>
            </a: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30-100%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Льготное кредитование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2-3 % 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СОЗДАНИЕ ИНКЛЮЗИВНОЙ СРЕДЫ </a:t>
            </a: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Обеспечение </a:t>
            </a:r>
            <a:r>
              <a:rPr lang="ru-RU" sz="1400" dirty="0" err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безбарьерного</a:t>
            </a: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 доступа</a:t>
            </a: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Инклюзивные образовательные технологии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ПОЛУЧЕНИЕ </a:t>
            </a:r>
            <a:r>
              <a:rPr lang="ru-RU" sz="1400" dirty="0" err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микроквалификации</a:t>
            </a:r>
            <a:endParaRPr lang="ru-RU" sz="1400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в рамках </a:t>
            </a:r>
            <a:r>
              <a:rPr lang="ru-RU" sz="1400" dirty="0" err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Minor</a:t>
            </a:r>
            <a:r>
              <a:rPr lang="ru-RU" sz="1400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-программ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СОВЕРШЕНСТВОВАНИЕ ЕНТ</a:t>
            </a:r>
          </a:p>
        </p:txBody>
      </p:sp>
      <p:sp>
        <p:nvSpPr>
          <p:cNvPr id="14348" name="Прямоугольник 107"/>
          <p:cNvSpPr>
            <a:spLocks noChangeArrowheads="1"/>
          </p:cNvSpPr>
          <p:nvPr/>
        </p:nvSpPr>
        <p:spPr bwMode="auto">
          <a:xfrm>
            <a:off x="9083675" y="3152775"/>
            <a:ext cx="3108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69275" y="1874838"/>
            <a:ext cx="468313" cy="468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Прямоугольник 6"/>
          <p:cNvSpPr>
            <a:spLocks noChangeArrowheads="1"/>
          </p:cNvSpPr>
          <p:nvPr/>
        </p:nvSpPr>
        <p:spPr bwMode="auto">
          <a:xfrm>
            <a:off x="8637588" y="1824038"/>
            <a:ext cx="33988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СОЗДАНИЕ РАВНЫХ И ДОСТУПНЫХ УСЛОВИЙ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для получения высшего образования 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169275" y="3078163"/>
          <a:ext cx="3779838" cy="341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084"/>
                <a:gridCol w="2579754"/>
              </a:tblGrid>
              <a:tr h="759264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%</a:t>
                      </a:r>
                      <a:endParaRPr lang="ru-RU" sz="2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55" marB="609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охват населения высшим образованием</a:t>
                      </a:r>
                    </a:p>
                  </a:txBody>
                  <a:tcPr marL="121908" marR="121908" marT="60955" marB="609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5307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1908" marR="121908" marT="60955" marB="6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доля организаций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создавших условия для инклюзии</a:t>
                      </a:r>
                    </a:p>
                  </a:txBody>
                  <a:tcPr marL="121908" marR="121908" marT="60955" marB="60955" anchor="ctr">
                    <a:solidFill>
                      <a:schemeClr val="bg1"/>
                    </a:solidFill>
                  </a:tcPr>
                </a:tc>
              </a:tr>
              <a:tr h="745004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75 000</a:t>
                      </a:r>
                    </a:p>
                  </a:txBody>
                  <a:tcPr marL="121908" marR="121908" marT="60955" marB="609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грантов 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к 2029 г.</a:t>
                      </a:r>
                    </a:p>
                  </a:txBody>
                  <a:tcPr marL="121908" marR="121908" marT="60955" marB="609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6725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5 000</a:t>
                      </a:r>
                    </a:p>
                  </a:txBody>
                  <a:tcPr marL="121908" marR="121908" marT="60955" marB="6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Грантов </a:t>
                      </a:r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госзаказа на подготовку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докторов PHD</a:t>
                      </a:r>
                    </a:p>
                  </a:txBody>
                  <a:tcPr marL="121908" marR="121908" marT="60955" marB="6095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6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00238"/>
            <a:ext cx="5159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9192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14325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50666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789363"/>
            <a:ext cx="369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4479925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Рисунок 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521325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21400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1958975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33363" y="3173413"/>
          <a:ext cx="3119437" cy="3027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409"/>
                <a:gridCol w="2129028"/>
              </a:tblGrid>
              <a:tr h="1115653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%</a:t>
                      </a:r>
                      <a:endParaRPr lang="ru-RU" sz="19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5" marB="609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ОВПО создали условия для инклюзивного образования </a:t>
                      </a:r>
                    </a:p>
                  </a:txBody>
                  <a:tcPr marL="121912" marR="121912" marT="60945" marB="609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5166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88 2</a:t>
                      </a:r>
                      <a:r>
                        <a:rPr lang="x-none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4 </a:t>
                      </a:r>
                    </a:p>
                  </a:txBody>
                  <a:tcPr marL="121912" marR="121912" marT="60945" marB="6094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госзаказа</a:t>
                      </a:r>
                    </a:p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в 2022 году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5" marB="60945" anchor="ctr">
                    <a:solidFill>
                      <a:schemeClr val="bg1"/>
                    </a:solidFill>
                  </a:tcPr>
                </a:tc>
              </a:tr>
              <a:tr h="1076543"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68,9</a:t>
                      </a:r>
                      <a:r>
                        <a:rPr lang="en-US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%</a:t>
                      </a:r>
                      <a:endParaRPr lang="ru-RU" sz="19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5" marB="609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трудоустроенных выпускников в первый год после окончания ОВПО </a:t>
                      </a:r>
                    </a:p>
                  </a:txBody>
                  <a:tcPr marL="121912" marR="121912" marT="60945" marB="609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59;p22"/>
          <p:cNvSpPr>
            <a:spLocks noGrp="1"/>
          </p:cNvSpPr>
          <p:nvPr>
            <p:ph type="title"/>
          </p:nvPr>
        </p:nvSpPr>
        <p:spPr>
          <a:xfrm>
            <a:off x="65088" y="855663"/>
            <a:ext cx="12063412" cy="566737"/>
          </a:xfrm>
        </p:spPr>
        <p:txBody>
          <a:bodyPr lIns="91425" tIns="91425" rIns="91425" bIns="91425"/>
          <a:lstStyle/>
          <a:p>
            <a:pPr marL="7938" indent="173038" eaLnBrk="1" hangingPunct="1">
              <a:lnSpc>
                <a:spcPct val="100000"/>
              </a:lnSpc>
              <a:buSzPts val="2800"/>
            </a:pPr>
            <a:r>
              <a:rPr lang="ru-RU" alt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Ключевые показатели по регионам</a:t>
            </a:r>
            <a:endParaRPr lang="en-US" alt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Google Shape;163;p22"/>
          <p:cNvSpPr txBox="1">
            <a:spLocks noChangeArrowheads="1"/>
          </p:cNvSpPr>
          <p:nvPr/>
        </p:nvSpPr>
        <p:spPr bwMode="auto">
          <a:xfrm>
            <a:off x="242888" y="1296988"/>
            <a:ext cx="299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ФОРСАЙТ – ШКОЛЫ</a:t>
            </a:r>
            <a:endParaRPr lang="en-US" altLang="en-US" sz="1400" b="1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22532" name="Google Shape;164;p22"/>
          <p:cNvSpPr txBox="1">
            <a:spLocks noChangeArrowheads="1"/>
          </p:cNvSpPr>
          <p:nvPr/>
        </p:nvSpPr>
        <p:spPr bwMode="auto">
          <a:xfrm>
            <a:off x="242888" y="2600325"/>
            <a:ext cx="286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ФОРСАЙТ – СЕССИИ</a:t>
            </a:r>
            <a:endParaRPr lang="en-US" altLang="en-US" sz="140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42888" y="2846388"/>
            <a:ext cx="5438775" cy="414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Павлодарская область,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Toraighyrov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 University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Мангистауская область,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Yessenov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University  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42888" y="1608138"/>
            <a:ext cx="4392612" cy="90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Мангистауская область,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Yessenov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University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Атырауская область,      </a:t>
            </a:r>
            <a:r>
              <a:rPr lang="ru-RU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АУНиГ</a:t>
            </a: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им. Сафи </a:t>
            </a:r>
            <a:r>
              <a:rPr lang="ru-RU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Утебаева</a:t>
            </a:r>
            <a:endParaRPr lang="ru-RU" altLang="en-US" sz="1050" dirty="0">
              <a:latin typeface="Arial" panose="020B060402020202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Актюбинская область,  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Zhubanov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University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Акмолинская область,   </a:t>
            </a:r>
            <a:r>
              <a:rPr lang="en-US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Ualikhanov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University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Жетысуская область,    </a:t>
            </a:r>
            <a:r>
              <a:rPr lang="ru-RU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Жетысуский</a:t>
            </a: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ru-RU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унив</a:t>
            </a:r>
            <a:r>
              <a:rPr lang="ru-RU" altLang="en-US" sz="1050" dirty="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-т им. </a:t>
            </a:r>
            <a:r>
              <a:rPr lang="ru-RU" altLang="en-US" sz="1050" dirty="0" err="1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И.Жансугурова</a:t>
            </a:r>
            <a:endParaRPr lang="ru-RU" altLang="en-US" sz="1050" dirty="0">
              <a:latin typeface="Arial" panose="020B060402020202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354013" y="3983038"/>
            <a:ext cx="11533187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198938"/>
            <a:ext cx="115474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Прямоугольник 1"/>
          <p:cNvSpPr>
            <a:spLocks noChangeArrowheads="1"/>
          </p:cNvSpPr>
          <p:nvPr/>
        </p:nvSpPr>
        <p:spPr bwMode="auto">
          <a:xfrm>
            <a:off x="2805113" y="3490913"/>
            <a:ext cx="6221412" cy="400050"/>
          </a:xfrm>
          <a:prstGeom prst="rect">
            <a:avLst/>
          </a:prstGeom>
          <a:solidFill>
            <a:srgbClr val="238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50</a:t>
            </a: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вузов РК внедрили</a:t>
            </a: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440 </a:t>
            </a: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новых ОП в рамках проекта</a:t>
            </a:r>
            <a:endParaRPr lang="en-US" altLang="ru-RU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Прямоугольник 25"/>
          <p:cNvSpPr>
            <a:spLocks noChangeArrowheads="1"/>
          </p:cNvSpPr>
          <p:nvPr/>
        </p:nvSpPr>
        <p:spPr bwMode="auto">
          <a:xfrm>
            <a:off x="423863" y="114300"/>
            <a:ext cx="10323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РЕАЛИЗАЦИЯ </a:t>
            </a: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ПРОЕКТА «МАМАНДЫҒЫМ-БОЛАШАҒЫМ»</a:t>
            </a:r>
          </a:p>
        </p:txBody>
      </p:sp>
      <p:grpSp>
        <p:nvGrpSpPr>
          <p:cNvPr id="22540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22544" name="Google Shape;524;p100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pic>
        <p:nvPicPr>
          <p:cNvPr id="22541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22264" r="21533" b="27170"/>
          <a:stretch>
            <a:fillRect/>
          </a:stretch>
        </p:blipFill>
        <p:spPr bwMode="auto">
          <a:xfrm>
            <a:off x="4699000" y="1076325"/>
            <a:ext cx="32480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r="23212"/>
          <a:stretch>
            <a:fillRect/>
          </a:stretch>
        </p:blipFill>
        <p:spPr bwMode="auto">
          <a:xfrm>
            <a:off x="8005763" y="1068388"/>
            <a:ext cx="17764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r="14769"/>
          <a:stretch>
            <a:fillRect/>
          </a:stretch>
        </p:blipFill>
        <p:spPr bwMode="auto">
          <a:xfrm>
            <a:off x="9845675" y="1076325"/>
            <a:ext cx="2238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25"/>
          <p:cNvSpPr>
            <a:spLocks noChangeArrowheads="1"/>
          </p:cNvSpPr>
          <p:nvPr/>
        </p:nvSpPr>
        <p:spPr bwMode="auto">
          <a:xfrm>
            <a:off x="423863" y="11430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ИНФРАСТРУКТУРЫ И ЦИФРОВОЙ АРХИТЕКТУРЫ ВЫСШЕГО ОБРАЗОВАНИЯ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ИНФРАСТРУКТУРА ВУЗОВ</a:t>
            </a:r>
          </a:p>
        </p:txBody>
      </p:sp>
      <p:grpSp>
        <p:nvGrpSpPr>
          <p:cNvPr id="38916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38930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12" name="Скругленный прямоугольник 3"/>
          <p:cNvSpPr/>
          <p:nvPr/>
        </p:nvSpPr>
        <p:spPr>
          <a:xfrm>
            <a:off x="-184150" y="3978275"/>
            <a:ext cx="4478338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296863" y="1673225"/>
            <a:ext cx="5434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Утверждена дорожная карта;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Акиматом г. Астаны проводится работа по  утверждению Плана детальной планировки (ПДП) нового участка на 52 га в Алматинском районе города Астаны </a:t>
            </a:r>
            <a:r>
              <a:rPr lang="ru-RU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(южнее жилого массива Интернациональный);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en-US" sz="1200">
                <a:latin typeface="Arial" panose="020B0604020202020204" pitchFamily="34" charset="0"/>
                <a:cs typeface="Arial" panose="020B0604020202020204" pitchFamily="34" charset="0"/>
              </a:rPr>
              <a:t>Разрабатывается ГИП и ФЭО, п</a:t>
            </a: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р. мощность на 12 000 чел.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255588" y="1392238"/>
            <a:ext cx="4221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Строительство ЕНУ-град </a:t>
            </a: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255588" y="3036888"/>
            <a:ext cx="4184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Строительство КазНУ-град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7963" y="1158875"/>
            <a:ext cx="11831637" cy="5395913"/>
          </a:xfrm>
          <a:prstGeom prst="rect">
            <a:avLst/>
          </a:prstGeom>
          <a:noFill/>
          <a:ln w="3175">
            <a:solidFill>
              <a:srgbClr val="238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6875" y="979488"/>
            <a:ext cx="3200400" cy="4000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СИТУАЦИЯ:</a:t>
            </a:r>
          </a:p>
        </p:txBody>
      </p:sp>
      <p:sp>
        <p:nvSpPr>
          <p:cNvPr id="38923" name="Прямоугольник 4"/>
          <p:cNvSpPr>
            <a:spLocks noChangeArrowheads="1"/>
          </p:cNvSpPr>
          <p:nvPr/>
        </p:nvSpPr>
        <p:spPr bwMode="auto">
          <a:xfrm>
            <a:off x="303213" y="3344863"/>
            <a:ext cx="580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Строительство учебных корпусов планируется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на 12 000 мест;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имеется (аренда у акимата на 10 лет);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Завершена работа по подготовке исходно-разрешительных документов для предпроектных работ по строительству объектов на территории кампуса учебного заведения.</a:t>
            </a:r>
          </a:p>
        </p:txBody>
      </p:sp>
      <p:sp>
        <p:nvSpPr>
          <p:cNvPr id="38924" name="TextBox 30"/>
          <p:cNvSpPr txBox="1">
            <a:spLocks noChangeArrowheads="1"/>
          </p:cNvSpPr>
          <p:nvPr/>
        </p:nvSpPr>
        <p:spPr bwMode="auto">
          <a:xfrm>
            <a:off x="6180138" y="1392238"/>
            <a:ext cx="578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Открытие государственного технического университета в г. Жезказган </a:t>
            </a:r>
          </a:p>
        </p:txBody>
      </p:sp>
      <p:sp>
        <p:nvSpPr>
          <p:cNvPr id="38925" name="TextBox 38"/>
          <p:cNvSpPr txBox="1">
            <a:spLocks noChangeArrowheads="1"/>
          </p:cNvSpPr>
          <p:nvPr/>
        </p:nvSpPr>
        <p:spPr bwMode="auto">
          <a:xfrm>
            <a:off x="255588" y="4538663"/>
            <a:ext cx="580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Формирование Технопарков, инжиниринговых центров на базе вузов, Исследовательского хаба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КазНИТУ </a:t>
            </a:r>
          </a:p>
        </p:txBody>
      </p:sp>
      <p:sp>
        <p:nvSpPr>
          <p:cNvPr id="38926" name="Прямоугольник 40"/>
          <p:cNvSpPr>
            <a:spLocks noChangeArrowheads="1"/>
          </p:cNvSpPr>
          <p:nvPr/>
        </p:nvSpPr>
        <p:spPr bwMode="auto">
          <a:xfrm>
            <a:off x="303213" y="5322888"/>
            <a:ext cx="559911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Определены приоритетные направления Технопарков;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 хаб новых технологий в инженерном образовании и науке на базе КазНИТУ (2024-2026 гг.);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Определен источник финансирования – увеличение уставного капитала НАО “КазНИТУ им. К. Сатпаева”.</a:t>
            </a:r>
          </a:p>
        </p:txBody>
      </p:sp>
      <p:sp>
        <p:nvSpPr>
          <p:cNvPr id="38927" name="TextBox 27"/>
          <p:cNvSpPr txBox="1">
            <a:spLocks noChangeArrowheads="1"/>
          </p:cNvSpPr>
          <p:nvPr/>
        </p:nvSpPr>
        <p:spPr bwMode="auto">
          <a:xfrm>
            <a:off x="6154738" y="1931988"/>
            <a:ext cx="56975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Создание нового вуза в г. Жезказган предполагается на базе Жезказганского высшего политехнического колледжа</a:t>
            </a:r>
            <a:r>
              <a:rPr lang="kk-KZ" altLang="en-US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	- контингент  – 721;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	- ППС –   47;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	- площадь – 7325 кв. м.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Ведутся переговоры о возможности создания Государственного университета международного уровня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en-US" sz="1200">
                <a:latin typeface="Arial" panose="020B0604020202020204" pitchFamily="34" charset="0"/>
                <a:cs typeface="Arial" panose="020B0604020202020204" pitchFamily="34" charset="0"/>
              </a:rPr>
              <a:t>        (ряд </a:t>
            </a: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Канадских вузов заинтересованы в проекте)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Предполагаемые направления подготовки: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	- школа инженерии, химической инженерии  и цифровых наук;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	- школа математических и естественных наук.</a:t>
            </a:r>
          </a:p>
        </p:txBody>
      </p:sp>
      <p:sp>
        <p:nvSpPr>
          <p:cNvPr id="38928" name="TextBox 19"/>
          <p:cNvSpPr txBox="1">
            <a:spLocks noChangeArrowheads="1"/>
          </p:cNvSpPr>
          <p:nvPr/>
        </p:nvSpPr>
        <p:spPr bwMode="auto">
          <a:xfrm>
            <a:off x="6154738" y="4548188"/>
            <a:ext cx="585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Создание Центров академического превосходства </a:t>
            </a:r>
          </a:p>
        </p:txBody>
      </p:sp>
      <p:sp>
        <p:nvSpPr>
          <p:cNvPr id="38929" name="Прямоугольник 4"/>
          <p:cNvSpPr>
            <a:spLocks noChangeArrowheads="1"/>
          </p:cNvSpPr>
          <p:nvPr/>
        </p:nvSpPr>
        <p:spPr bwMode="auto">
          <a:xfrm>
            <a:off x="6202363" y="4856163"/>
            <a:ext cx="5803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Советом по повышению конкурентоспособности и оптимизации вузов РК рассмотрен и утвержден перечень 20 вузов </a:t>
            </a:r>
            <a:r>
              <a:rPr lang="ru-RU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(15 региональных и 5 педагогических вузов)</a:t>
            </a: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 для создания «Центров академического превосходства»;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Определены 3 пилотных вуза </a:t>
            </a:r>
            <a:r>
              <a:rPr lang="ru-RU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(ВКТУ им. Д.Серикбаева, АРУ им. К. Жубанова, СКУ им. М.Козыбаева)</a:t>
            </a: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</a:rPr>
              <a:t>Прорабатывается вопрос утверждение ФЭО 5 региональных вузов.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25"/>
          <p:cNvSpPr>
            <a:spLocks noChangeArrowheads="1"/>
          </p:cNvSpPr>
          <p:nvPr/>
        </p:nvSpPr>
        <p:spPr bwMode="auto">
          <a:xfrm>
            <a:off x="423863" y="11430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ИНФРАСТРУКТУРЫ И ЦИФРОВОЙ АРХИТЕКТУРЫ ВЫСШЕГО ОБРАЗОВАНИЯ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ЦЕНТРАЛЬНО-АЗИАТСКОГО ОБРАЗОВАТЕЛЬНОГО ХАБА</a:t>
            </a:r>
          </a:p>
        </p:txBody>
      </p:sp>
      <p:grpSp>
        <p:nvGrpSpPr>
          <p:cNvPr id="43012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43015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12" name="Скругленный прямоугольник 3"/>
          <p:cNvSpPr/>
          <p:nvPr/>
        </p:nvSpPr>
        <p:spPr>
          <a:xfrm>
            <a:off x="-184150" y="3978275"/>
            <a:ext cx="4478338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46163"/>
            <a:ext cx="11706225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246063" y="1044575"/>
            <a:ext cx="3106737" cy="682625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ТЕКУЩАЯ СИТУАЦИЯ: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443288" y="1044575"/>
            <a:ext cx="4630737" cy="682625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МЕРЫ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8169275" y="1044575"/>
            <a:ext cx="3867150" cy="682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РЕЗУЛЬТАТ</a:t>
            </a:r>
          </a:p>
        </p:txBody>
      </p:sp>
      <p:sp>
        <p:nvSpPr>
          <p:cNvPr id="49157" name="Прямоугольник 95"/>
          <p:cNvSpPr>
            <a:spLocks noChangeArrowheads="1"/>
          </p:cNvSpPr>
          <p:nvPr/>
        </p:nvSpPr>
        <p:spPr bwMode="auto">
          <a:xfrm>
            <a:off x="4005263" y="1782763"/>
            <a:ext cx="39592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Развитие двудипломных образовательных программ</a:t>
            </a:r>
            <a:endParaRPr lang="en-US" altLang="en-US" sz="1400" b="1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Открытие филиалов казахстанских вузов за рубежом</a:t>
            </a:r>
            <a:endParaRPr lang="en-US" altLang="en-US" sz="1400" b="1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Повышение стоимости госзаказа</a:t>
            </a:r>
            <a:endParaRPr lang="en-US" altLang="en-US" sz="1400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СОЗДАНИЕ ЕДИНОГО ЦЕНТРАЛЬНО-АЗИАТСКОГО ПРОСТРАНСТВА </a:t>
            </a:r>
          </a:p>
        </p:txBody>
      </p:sp>
      <p:pic>
        <p:nvPicPr>
          <p:cNvPr id="49158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06588"/>
            <a:ext cx="2968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Прямоугольник 107"/>
          <p:cNvSpPr>
            <a:spLocks noChangeArrowheads="1"/>
          </p:cNvSpPr>
          <p:nvPr/>
        </p:nvSpPr>
        <p:spPr bwMode="auto">
          <a:xfrm>
            <a:off x="8680450" y="1778000"/>
            <a:ext cx="3355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ИНТЕРНАЦИОНАЛИЗАЦИЯ И ПОВЫШЕНИЕ СТАТУСА РК В ЦЕНТРАЛЬНОЙ АЗИИ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8169275" y="1820863"/>
            <a:ext cx="468313" cy="468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39713" y="3076575"/>
          <a:ext cx="3119437" cy="3471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409"/>
                <a:gridCol w="2129028"/>
              </a:tblGrid>
              <a:tr h="552617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x-none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%</a:t>
                      </a:r>
                      <a:endParaRPr lang="ru-RU" sz="19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4" marB="609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иностранных студентов 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4" marB="609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549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x-none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</a:t>
                      </a:r>
                      <a:endParaRPr lang="ru-RU" sz="19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4" marB="609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программа двойного диплома</a:t>
                      </a:r>
                    </a:p>
                  </a:txBody>
                  <a:tcPr marL="121912" marR="121912" marT="60944" marB="60944" anchor="ctr">
                    <a:solidFill>
                      <a:schemeClr val="bg1"/>
                    </a:solidFill>
                  </a:tcPr>
                </a:tc>
              </a:tr>
              <a:tr h="853211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 </a:t>
                      </a:r>
                      <a:r>
                        <a:rPr lang="x-none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38</a:t>
                      </a:r>
                      <a:r>
                        <a:rPr lang="en-US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0</a:t>
                      </a:r>
                      <a:endParaRPr lang="ru-RU" sz="19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4" marB="609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контингент 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студентов по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двудипломной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программе  </a:t>
                      </a:r>
                    </a:p>
                  </a:txBody>
                  <a:tcPr marL="121912" marR="121912" marT="60944" marB="609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0380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x-none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198</a:t>
                      </a:r>
                      <a:endParaRPr lang="ru-RU" sz="19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4" marB="609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привлеченных зарубежных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 экспертов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12" marR="121912" marT="60944" marB="60944" anchor="ctr">
                    <a:solidFill>
                      <a:schemeClr val="bg1"/>
                    </a:solidFill>
                  </a:tcPr>
                </a:tc>
              </a:tr>
              <a:tr h="908105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4/2</a:t>
                      </a:r>
                    </a:p>
                  </a:txBody>
                  <a:tcPr marL="121912" marR="121912" marT="60944" marB="609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филиала зарубежных университета/ филиала вузов РК созданы за рубежом</a:t>
                      </a:r>
                    </a:p>
                  </a:txBody>
                  <a:tcPr marL="121912" marR="121912" marT="60944" marB="6094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8169275" y="2641600"/>
          <a:ext cx="3779838" cy="976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037"/>
                <a:gridCol w="2776801"/>
              </a:tblGrid>
              <a:tr h="976313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1 400</a:t>
                      </a:r>
                      <a:endParaRPr lang="ru-RU" sz="2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54" marB="609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Привлеченных зарубежных экспертов к преподавательской деятельности</a:t>
                      </a:r>
                      <a:endParaRPr lang="en-US" sz="1400" dirty="0"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54" marB="609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175" name="Прямоугольник 19"/>
          <p:cNvSpPr>
            <a:spLocks noChangeArrowheads="1"/>
          </p:cNvSpPr>
          <p:nvPr/>
        </p:nvSpPr>
        <p:spPr bwMode="auto">
          <a:xfrm>
            <a:off x="714375" y="1801813"/>
            <a:ext cx="2786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Запущена стипендиальная программа для иностранных граждан, в том числе для лиц казахской диаспоры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246063" y="1878013"/>
            <a:ext cx="468312" cy="468312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33775" y="4117975"/>
          <a:ext cx="4540250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563"/>
                <a:gridCol w="3581687"/>
              </a:tblGrid>
              <a:tr h="666807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12</a:t>
                      </a:r>
                      <a:endParaRPr lang="ru-RU" sz="21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25" marR="121925" marT="60962" marB="6096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филиалов зарубежных          университетов</a:t>
                      </a:r>
                    </a:p>
                  </a:txBody>
                  <a:tcPr marL="121925" marR="121925" marT="60962" marB="6096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2743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rgbClr val="238BAD"/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100%</a:t>
                      </a:r>
                      <a:endParaRPr lang="ru-RU" sz="2100" b="1" kern="1200" dirty="0">
                        <a:solidFill>
                          <a:srgbClr val="238BAD"/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25" marR="121925" marT="60962" marB="6096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педагогов пройдут курсы повышения квалификации</a:t>
                      </a:r>
                      <a:endParaRPr lang="ru-RU" sz="1200" dirty="0"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25" marR="121925" marT="60962" marB="60962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82" name="Прямоугольник 23"/>
          <p:cNvSpPr>
            <a:spLocks noChangeArrowheads="1"/>
          </p:cNvSpPr>
          <p:nvPr/>
        </p:nvSpPr>
        <p:spPr bwMode="auto">
          <a:xfrm>
            <a:off x="4005263" y="5705475"/>
            <a:ext cx="3959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Реализация стипендиальной программы на обучение иностранных граждан</a:t>
            </a:r>
          </a:p>
        </p:txBody>
      </p:sp>
      <p:sp>
        <p:nvSpPr>
          <p:cNvPr id="49183" name="Прямоугольник 25"/>
          <p:cNvSpPr>
            <a:spLocks noChangeArrowheads="1"/>
          </p:cNvSpPr>
          <p:nvPr/>
        </p:nvSpPr>
        <p:spPr bwMode="auto">
          <a:xfrm>
            <a:off x="8680450" y="3767138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онлайн-портал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«</a:t>
            </a:r>
            <a:r>
              <a:rPr lang="en-US" altLang="en-US" sz="1400" b="1"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Study in Kazakhstan»</a:t>
            </a:r>
          </a:p>
        </p:txBody>
      </p:sp>
      <p:sp>
        <p:nvSpPr>
          <p:cNvPr id="28" name="Овал 27"/>
          <p:cNvSpPr/>
          <p:nvPr/>
        </p:nvSpPr>
        <p:spPr>
          <a:xfrm>
            <a:off x="8169275" y="3810000"/>
            <a:ext cx="468313" cy="469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8169275" y="4530725"/>
          <a:ext cx="3779838" cy="2051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084"/>
                <a:gridCol w="2579754"/>
              </a:tblGrid>
              <a:tr h="975248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70%</a:t>
                      </a:r>
                      <a:endParaRPr lang="ru-RU" sz="2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04" marB="609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Доля вузов, реализующих международные образовательные программы</a:t>
                      </a:r>
                      <a:endParaRPr lang="ru-RU" sz="1200" dirty="0"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04" marB="609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5802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%</a:t>
                      </a:r>
                      <a:endParaRPr lang="ru-RU" sz="2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04" marB="609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ea typeface="Barlow Condensed"/>
                          <a:cs typeface="Arial" panose="020B0604020202020204" pitchFamily="34" charset="0"/>
                        </a:rPr>
                        <a:t>Доля иностранных студентов</a:t>
                      </a:r>
                      <a:endParaRPr lang="ru-RU" sz="1200" b="1" dirty="0">
                        <a:latin typeface="Arial" panose="020B0604020202020204" pitchFamily="34" charset="0"/>
                        <a:ea typeface="Barlow Condensed"/>
                        <a:cs typeface="Arial" panose="020B0604020202020204" pitchFamily="34" charset="0"/>
                      </a:endParaRPr>
                    </a:p>
                  </a:txBody>
                  <a:tcPr marL="121908" marR="121908" marT="60904" marB="60904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9190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014663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978025"/>
            <a:ext cx="2714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2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66913"/>
            <a:ext cx="3365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3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871663"/>
            <a:ext cx="334962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4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492375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5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613150"/>
            <a:ext cx="309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6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5783263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7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928813"/>
            <a:ext cx="2714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8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9" name="Прямоугольник 25"/>
          <p:cNvSpPr>
            <a:spLocks noChangeArrowheads="1"/>
          </p:cNvSpPr>
          <p:nvPr/>
        </p:nvSpPr>
        <p:spPr bwMode="auto">
          <a:xfrm>
            <a:off x="423863" y="11430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 smtClean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ИНТЕРНАЦИОНАЛИЗАЦИЯ </a:t>
            </a: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ВЫСШЕГО</a:t>
            </a:r>
            <a:endParaRPr lang="en-US" altLang="en-US" sz="2000" b="1" dirty="0">
              <a:solidFill>
                <a:srgbClr val="FFF1A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20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ПОСЛЕВУЗОВСКОГО ОБРАЗОВАНИЯ</a:t>
            </a:r>
          </a:p>
        </p:txBody>
      </p:sp>
      <p:grpSp>
        <p:nvGrpSpPr>
          <p:cNvPr id="49200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49201" name="Google Shape;524;p100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7" b="13087"/>
          <a:stretch>
            <a:fillRect/>
          </a:stretch>
        </p:blipFill>
        <p:spPr bwMode="auto">
          <a:xfrm>
            <a:off x="0" y="1588"/>
            <a:ext cx="1219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Прямоугольник 25"/>
          <p:cNvSpPr>
            <a:spLocks noChangeArrowheads="1"/>
          </p:cNvSpPr>
          <p:nvPr/>
        </p:nvSpPr>
        <p:spPr bwMode="auto">
          <a:xfrm>
            <a:off x="423863" y="0"/>
            <a:ext cx="9109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УНИВЕРСИТЕТСКОЙ НАУКИ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sz="1600" b="1" dirty="0">
                <a:solidFill>
                  <a:srgbClr val="FFF1A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СПЕЦИАЛИЗИРОВАННЫХ ИНЖИНИРИНГОВЫХ ЦЕНТРОВ, ТЕХНОЛОГИЧЕСКИХ ПАРКОВ</a:t>
            </a:r>
          </a:p>
        </p:txBody>
      </p:sp>
      <p:grpSp>
        <p:nvGrpSpPr>
          <p:cNvPr id="70660" name="Группа 42"/>
          <p:cNvGrpSpPr>
            <a:grpSpLocks/>
          </p:cNvGrpSpPr>
          <p:nvPr/>
        </p:nvGrpSpPr>
        <p:grpSpPr bwMode="auto">
          <a:xfrm>
            <a:off x="9872663" y="155575"/>
            <a:ext cx="2279650" cy="554038"/>
            <a:chOff x="7318113" y="205049"/>
            <a:chExt cx="1709047" cy="415464"/>
          </a:xfrm>
        </p:grpSpPr>
        <p:pic>
          <p:nvPicPr>
            <p:cNvPr id="70700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525;p100"/>
            <p:cNvSpPr txBox="1"/>
            <p:nvPr/>
          </p:nvSpPr>
          <p:spPr>
            <a:xfrm>
              <a:off x="7719191" y="220525"/>
              <a:ext cx="1307969" cy="39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pic>
        <p:nvPicPr>
          <p:cNvPr id="70661" name="Рисунок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38325"/>
            <a:ext cx="1265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Рисунок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854200"/>
            <a:ext cx="21875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579938" y="1044575"/>
            <a:ext cx="3032125" cy="388938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700" b="1" dirty="0">
                <a:solidFill>
                  <a:srgbClr val="FFF1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МНВО РК</a:t>
            </a:r>
            <a:endParaRPr lang="x-none" altLang="x-none" sz="1700" b="1" dirty="0">
              <a:solidFill>
                <a:srgbClr val="FFF1A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664" name="Рисунок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1773238"/>
            <a:ext cx="1549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7912100" y="1543050"/>
            <a:ext cx="1639888" cy="669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66" name="TextBox 58"/>
          <p:cNvSpPr txBox="1">
            <a:spLocks noChangeArrowheads="1"/>
          </p:cNvSpPr>
          <p:nvPr/>
        </p:nvSpPr>
        <p:spPr bwMode="auto">
          <a:xfrm>
            <a:off x="2986088" y="1905000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Tahoma" panose="020B0604030504040204" pitchFamily="34" charset="0"/>
                <a:cs typeface="Tahoma" panose="020B0604030504040204" pitchFamily="34" charset="0"/>
              </a:rPr>
              <a:t>Методологическая поддержка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938" y="2946400"/>
            <a:ext cx="3032125" cy="4826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200" b="1" dirty="0">
                <a:solidFill>
                  <a:srgbClr val="FFF1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Научно-технологический парк</a:t>
            </a:r>
          </a:p>
          <a:p>
            <a:pPr algn="ctr">
              <a:defRPr/>
            </a:pPr>
            <a:r>
              <a:rPr lang="ru-RU" altLang="x-none" sz="1200" b="1" dirty="0">
                <a:solidFill>
                  <a:srgbClr val="FFF1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 Университетах</a:t>
            </a:r>
          </a:p>
        </p:txBody>
      </p:sp>
      <p:sp>
        <p:nvSpPr>
          <p:cNvPr id="70668" name="TextBox 58"/>
          <p:cNvSpPr txBox="1">
            <a:spLocks noChangeArrowheads="1"/>
          </p:cNvSpPr>
          <p:nvPr/>
        </p:nvSpPr>
        <p:spPr bwMode="auto">
          <a:xfrm>
            <a:off x="7515225" y="1905000"/>
            <a:ext cx="1363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Tahoma" panose="020B0604030504040204" pitchFamily="34" charset="0"/>
                <a:cs typeface="Tahoma" panose="020B0604030504040204" pitchFamily="34" charset="0"/>
              </a:rPr>
              <a:t>Методологическая поддержка</a:t>
            </a: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2546350" y="2092325"/>
            <a:ext cx="21971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7162800" y="2108200"/>
            <a:ext cx="195738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6096000" y="1433513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6096000" y="2641600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933450" y="5362575"/>
            <a:ext cx="2978150" cy="129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026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3450" y="3692525"/>
            <a:ext cx="2978150" cy="1293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026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Соединитель: уступ 10"/>
          <p:cNvCxnSpPr>
            <a:cxnSpLocks/>
            <a:endCxn id="50" idx="1"/>
          </p:cNvCxnSpPr>
          <p:nvPr/>
        </p:nvCxnSpPr>
        <p:spPr>
          <a:xfrm rot="16200000" flipH="1">
            <a:off x="1284288" y="4356100"/>
            <a:ext cx="388937" cy="373063"/>
          </a:xfrm>
          <a:prstGeom prst="bentConnector2">
            <a:avLst/>
          </a:prstGeom>
          <a:ln w="12700">
            <a:solidFill>
              <a:srgbClr val="238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74"/>
          <p:cNvCxnSpPr>
            <a:cxnSpLocks/>
            <a:endCxn id="52" idx="1"/>
          </p:cNvCxnSpPr>
          <p:nvPr/>
        </p:nvCxnSpPr>
        <p:spPr>
          <a:xfrm>
            <a:off x="1308100" y="6099175"/>
            <a:ext cx="361950" cy="328613"/>
          </a:xfrm>
          <a:prstGeom prst="bentConnector3">
            <a:avLst>
              <a:gd name="adj1" fmla="val 50000"/>
            </a:avLst>
          </a:prstGeom>
          <a:ln w="12700">
            <a:solidFill>
              <a:srgbClr val="238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55"/>
          <p:cNvSpPr/>
          <p:nvPr/>
        </p:nvSpPr>
        <p:spPr>
          <a:xfrm>
            <a:off x="1071563" y="4035425"/>
            <a:ext cx="2706687" cy="439738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МЕСТНОЕ И</a:t>
            </a:r>
            <a:r>
              <a:rPr lang="en-US" alt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x-none" sz="1000" b="1" dirty="0">
                <a:latin typeface="Arial" panose="020B0604020202020204" pitchFamily="34" charset="0"/>
                <a:cs typeface="Arial" panose="020B0604020202020204" pitchFamily="34" charset="0"/>
              </a:rPr>
              <a:t>ИЛИ РЕГИОНАЛЬНОЕ ПРОИЗВОДСТВА</a:t>
            </a:r>
            <a:endParaRPr lang="x-none" altLang="x-non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58"/>
          <p:cNvSpPr/>
          <p:nvPr/>
        </p:nvSpPr>
        <p:spPr>
          <a:xfrm>
            <a:off x="1076325" y="5715000"/>
            <a:ext cx="2298700" cy="439738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000" b="1">
                <a:latin typeface="Arial" panose="020B0604020202020204" pitchFamily="34" charset="0"/>
                <a:cs typeface="Arial" panose="020B0604020202020204" pitchFamily="34" charset="0"/>
              </a:rPr>
              <a:t>ИННОВАЦИИ И ГЛОБАЛЬНЫЕ ВЫЗОВЫ</a:t>
            </a:r>
            <a:endParaRPr lang="x-none" altLang="x-none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79" name="TextBox 19"/>
          <p:cNvSpPr txBox="1">
            <a:spLocks noChangeArrowheads="1"/>
          </p:cNvSpPr>
          <p:nvPr/>
        </p:nvSpPr>
        <p:spPr bwMode="auto">
          <a:xfrm>
            <a:off x="1116013" y="3738563"/>
            <a:ext cx="27987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" panose="020B0604020202020204" pitchFamily="34" charset="0"/>
                <a:cs typeface="Arial" panose="020B0604020202020204" pitchFamily="34" charset="0"/>
              </a:rPr>
              <a:t>~50% </a:t>
            </a:r>
            <a:r>
              <a:rPr lang="ru-RU" altLang="ru-RU" sz="1100" b="1">
                <a:latin typeface="Arial" panose="020B0604020202020204" pitchFamily="34" charset="0"/>
                <a:cs typeface="Arial" panose="020B0604020202020204" pitchFamily="34" charset="0"/>
              </a:rPr>
              <a:t>(самодостаточность)</a:t>
            </a:r>
          </a:p>
        </p:txBody>
      </p:sp>
      <p:sp>
        <p:nvSpPr>
          <p:cNvPr id="70680" name="TextBox 20"/>
          <p:cNvSpPr txBox="1">
            <a:spLocks noChangeArrowheads="1"/>
          </p:cNvSpPr>
          <p:nvPr/>
        </p:nvSpPr>
        <p:spPr bwMode="auto">
          <a:xfrm>
            <a:off x="1071563" y="5414963"/>
            <a:ext cx="2197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" panose="020B0604020202020204" pitchFamily="34" charset="0"/>
                <a:cs typeface="Arial" panose="020B0604020202020204" pitchFamily="34" charset="0"/>
              </a:rPr>
              <a:t>~50% </a:t>
            </a:r>
            <a:r>
              <a:rPr lang="ru-RU" altLang="ru-RU" sz="1100" b="1">
                <a:latin typeface="Arial" panose="020B0604020202020204" pitchFamily="34" charset="0"/>
                <a:cs typeface="Arial" panose="020B0604020202020204" pitchFamily="34" charset="0"/>
              </a:rPr>
              <a:t>(новые инициативы)</a:t>
            </a:r>
          </a:p>
        </p:txBody>
      </p:sp>
      <p:sp>
        <p:nvSpPr>
          <p:cNvPr id="50" name="Прямоугольник: скругленные углы 72"/>
          <p:cNvSpPr/>
          <p:nvPr/>
        </p:nvSpPr>
        <p:spPr>
          <a:xfrm>
            <a:off x="1665288" y="4564063"/>
            <a:ext cx="2246312" cy="344487"/>
          </a:xfrm>
          <a:prstGeom prst="roundRect">
            <a:avLst>
              <a:gd name="adj" fmla="val 4926"/>
            </a:avLst>
          </a:prstGeom>
          <a:solidFill>
            <a:srgbClr val="238BA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82563" indent="-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x-non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Наукоемкие услуги, экономика простых вещей</a:t>
            </a:r>
            <a:endParaRPr lang="x-none" alt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7"/>
          <p:cNvSpPr/>
          <p:nvPr/>
        </p:nvSpPr>
        <p:spPr>
          <a:xfrm>
            <a:off x="1670050" y="6256338"/>
            <a:ext cx="2108200" cy="344487"/>
          </a:xfrm>
          <a:prstGeom prst="roundRect">
            <a:avLst>
              <a:gd name="adj" fmla="val 4926"/>
            </a:avLst>
          </a:prstGeom>
          <a:solidFill>
            <a:srgbClr val="238BA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82563" indent="-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x-none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и крупное производство</a:t>
            </a:r>
            <a:endParaRPr lang="x-none" altLang="x-none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98700" y="5000625"/>
            <a:ext cx="503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1796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70684" name="Рисунок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348163"/>
            <a:ext cx="13112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трелка вверх 102"/>
          <p:cNvSpPr/>
          <p:nvPr/>
        </p:nvSpPr>
        <p:spPr>
          <a:xfrm rot="5400000">
            <a:off x="4769644" y="5449094"/>
            <a:ext cx="527050" cy="1443038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anchor="ctr"/>
          <a:lstStyle/>
          <a:p>
            <a:pPr algn="ctr">
              <a:defRPr/>
            </a:pPr>
            <a:endParaRPr lang="ru-RU" sz="1026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86" name="TextBox 51"/>
          <p:cNvSpPr txBox="1">
            <a:spLocks noChangeArrowheads="1"/>
          </p:cNvSpPr>
          <p:nvPr/>
        </p:nvSpPr>
        <p:spPr bwMode="auto">
          <a:xfrm>
            <a:off x="4516438" y="3846513"/>
            <a:ext cx="1116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latin typeface="Arial" panose="020B0604020202020204" pitchFamily="34" charset="0"/>
                <a:cs typeface="Arial" panose="020B0604020202020204" pitchFamily="34" charset="0"/>
              </a:rPr>
              <a:t>ИНВЕСТОРЫ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926638" y="3790950"/>
            <a:ext cx="1912937" cy="278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026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24"/>
          <p:cNvSpPr/>
          <p:nvPr/>
        </p:nvSpPr>
        <p:spPr>
          <a:xfrm>
            <a:off x="10002838" y="6115050"/>
            <a:ext cx="1762125" cy="338138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100" b="1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endParaRPr lang="x-none" altLang="x-none" sz="1100" b="1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08" name="Пятиугольник 84"/>
          <p:cNvSpPr/>
          <p:nvPr/>
        </p:nvSpPr>
        <p:spPr>
          <a:xfrm>
            <a:off x="6503988" y="4135438"/>
            <a:ext cx="2501900" cy="68738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Стартап компаний, </a:t>
            </a:r>
            <a:r>
              <a:rPr lang="ru-RU" altLang="x-none" sz="1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Научные организации</a:t>
            </a:r>
          </a:p>
        </p:txBody>
      </p:sp>
      <p:sp>
        <p:nvSpPr>
          <p:cNvPr id="68609" name="Пятиугольник 85"/>
          <p:cNvSpPr/>
          <p:nvPr/>
        </p:nvSpPr>
        <p:spPr>
          <a:xfrm>
            <a:off x="6650038" y="4933950"/>
            <a:ext cx="2503487" cy="6858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Технологические Парки</a:t>
            </a:r>
          </a:p>
        </p:txBody>
      </p:sp>
      <p:sp>
        <p:nvSpPr>
          <p:cNvPr id="2" name="Пятиугольник 86"/>
          <p:cNvSpPr/>
          <p:nvPr/>
        </p:nvSpPr>
        <p:spPr>
          <a:xfrm>
            <a:off x="6832600" y="5730875"/>
            <a:ext cx="2503488" cy="68738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Инжиниринговые центры</a:t>
            </a:r>
          </a:p>
        </p:txBody>
      </p:sp>
      <p:sp>
        <p:nvSpPr>
          <p:cNvPr id="3" name="Прямоугольник: скругленные углы 24"/>
          <p:cNvSpPr/>
          <p:nvPr/>
        </p:nvSpPr>
        <p:spPr>
          <a:xfrm>
            <a:off x="10001250" y="4421188"/>
            <a:ext cx="1763713" cy="338137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100" b="1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</a:t>
            </a:r>
            <a:endParaRPr lang="x-none" altLang="x-none" sz="1100" b="1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Прямоугольник: скругленные углы 24"/>
          <p:cNvSpPr/>
          <p:nvPr/>
        </p:nvSpPr>
        <p:spPr>
          <a:xfrm>
            <a:off x="10001250" y="5005388"/>
            <a:ext cx="1763713" cy="336550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100" b="1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x-none" altLang="x-none" sz="1100" b="1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24"/>
          <p:cNvSpPr/>
          <p:nvPr/>
        </p:nvSpPr>
        <p:spPr>
          <a:xfrm>
            <a:off x="10001250" y="5588000"/>
            <a:ext cx="1763713" cy="338138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x-none" sz="1100" b="1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x-none" altLang="x-none" sz="1100" b="1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95" name="TextBox 44"/>
          <p:cNvSpPr txBox="1">
            <a:spLocks noChangeArrowheads="1"/>
          </p:cNvSpPr>
          <p:nvPr/>
        </p:nvSpPr>
        <p:spPr bwMode="auto">
          <a:xfrm>
            <a:off x="6559550" y="3697288"/>
            <a:ext cx="22875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latin typeface="Arial" panose="020B0604020202020204" pitchFamily="34" charset="0"/>
                <a:cs typeface="Arial" panose="020B0604020202020204" pitchFamily="34" charset="0"/>
              </a:rPr>
              <a:t>ИНКУБАТОР и АКСЕЛЕРАТОР</a:t>
            </a:r>
          </a:p>
        </p:txBody>
      </p:sp>
      <p:sp>
        <p:nvSpPr>
          <p:cNvPr id="70696" name="TextBox 45"/>
          <p:cNvSpPr txBox="1">
            <a:spLocks noChangeArrowheads="1"/>
          </p:cNvSpPr>
          <p:nvPr/>
        </p:nvSpPr>
        <p:spPr bwMode="auto">
          <a:xfrm>
            <a:off x="10544175" y="3952875"/>
            <a:ext cx="70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</a:p>
        </p:txBody>
      </p:sp>
      <p:cxnSp>
        <p:nvCxnSpPr>
          <p:cNvPr id="68623" name="Соединитель: уступ 68622"/>
          <p:cNvCxnSpPr>
            <a:stCxn id="4" idx="3"/>
          </p:cNvCxnSpPr>
          <p:nvPr/>
        </p:nvCxnSpPr>
        <p:spPr>
          <a:xfrm>
            <a:off x="7612063" y="3187700"/>
            <a:ext cx="300037" cy="504825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24" name="Прямая со стрелкой 68623"/>
          <p:cNvCxnSpPr>
            <a:cxnSpLocks/>
          </p:cNvCxnSpPr>
          <p:nvPr/>
        </p:nvCxnSpPr>
        <p:spPr>
          <a:xfrm>
            <a:off x="7912100" y="3917950"/>
            <a:ext cx="0" cy="2174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9" name="TextBox 14"/>
          <p:cNvSpPr txBox="1">
            <a:spLocks noChangeArrowheads="1"/>
          </p:cNvSpPr>
          <p:nvPr/>
        </p:nvSpPr>
        <p:spPr bwMode="auto">
          <a:xfrm>
            <a:off x="933450" y="3344863"/>
            <a:ext cx="10795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Tahoma" panose="020B0604030504040204" pitchFamily="34" charset="0"/>
                <a:cs typeface="Tahoma" panose="020B0604030504040204" pitchFamily="34" charset="0"/>
              </a:rPr>
              <a:t>Бизнес 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669F93054E444EAB7EC601F57EDB97" ma:contentTypeVersion="11" ma:contentTypeDescription="Ein neues Dokument erstellen." ma:contentTypeScope="" ma:versionID="07b22c6cb5a8166776b99647c9f43f94">
  <xsd:schema xmlns:xsd="http://www.w3.org/2001/XMLSchema" xmlns:xs="http://www.w3.org/2001/XMLSchema" xmlns:p="http://schemas.microsoft.com/office/2006/metadata/properties" xmlns:ns2="cb567574-ce34-4d73-8b92-91b14a43bdcf" xmlns:ns3="943206b3-0046-4dc1-9fd4-192618d9b54d" targetNamespace="http://schemas.microsoft.com/office/2006/metadata/properties" ma:root="true" ma:fieldsID="959f400da9da83ce109b24dd8a2d3249" ns2:_="" ns3:_="">
    <xsd:import namespace="cb567574-ce34-4d73-8b92-91b14a43bdcf"/>
    <xsd:import namespace="943206b3-0046-4dc1-9fd4-192618d9b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7574-ce34-4d73-8b92-91b14a43b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206b3-0046-4dc1-9fd4-192618d9b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166368b-6ec9-4549-9478-3d028382e1b4}" ma:internalName="TaxCatchAll" ma:showField="CatchAllData" ma:web="943206b3-0046-4dc1-9fd4-192618d9b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567574-ce34-4d73-8b92-91b14a43bdcf">
      <Terms xmlns="http://schemas.microsoft.com/office/infopath/2007/PartnerControls"/>
    </lcf76f155ced4ddcb4097134ff3c332f>
    <TaxCatchAll xmlns="943206b3-0046-4dc1-9fd4-192618d9b54d" xsi:nil="true"/>
  </documentManagement>
</p:properties>
</file>

<file path=customXml/itemProps1.xml><?xml version="1.0" encoding="utf-8"?>
<ds:datastoreItem xmlns:ds="http://schemas.openxmlformats.org/officeDocument/2006/customXml" ds:itemID="{BB586C0B-D280-4B10-99CD-2DC0303FF78A}"/>
</file>

<file path=customXml/itemProps2.xml><?xml version="1.0" encoding="utf-8"?>
<ds:datastoreItem xmlns:ds="http://schemas.openxmlformats.org/officeDocument/2006/customXml" ds:itemID="{A32A6004-40AE-45CA-B1EC-1F4E9C73558A}"/>
</file>

<file path=customXml/itemProps3.xml><?xml version="1.0" encoding="utf-8"?>
<ds:datastoreItem xmlns:ds="http://schemas.openxmlformats.org/officeDocument/2006/customXml" ds:itemID="{130D08D8-7146-4CAF-80E6-077D26937809}"/>
</file>

<file path=docProps/app.xml><?xml version="1.0" encoding="utf-8"?>
<Properties xmlns="http://schemas.openxmlformats.org/officeDocument/2006/extended-properties" xmlns:vt="http://schemas.openxmlformats.org/officeDocument/2006/docPropsVTypes">
  <TotalTime>12543</TotalTime>
  <Words>1281</Words>
  <Application>Microsoft Office PowerPoint</Application>
  <PresentationFormat>Широкоэкранный</PresentationFormat>
  <Paragraphs>290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Malgun Gothic Semilight</vt:lpstr>
      <vt:lpstr>Arial</vt:lpstr>
      <vt:lpstr>Barlow Condensed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показатели по регионам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Сарбаева Акнур</dc:creator>
  <cp:lastModifiedBy>Мендалиева Рауза</cp:lastModifiedBy>
  <cp:revision>169</cp:revision>
  <cp:lastPrinted>2023-08-21T08:25:27Z</cp:lastPrinted>
  <dcterms:created xsi:type="dcterms:W3CDTF">2023-06-30T06:05:27Z</dcterms:created>
  <dcterms:modified xsi:type="dcterms:W3CDTF">2023-10-17T03:20:26Z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0x01010027669F93054E444EAB7EC601F57EDB97</vt:lpwstr>
  </property>
</Properties>
</file>